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7" r:id="rId2"/>
    <p:sldId id="259" r:id="rId3"/>
    <p:sldId id="260" r:id="rId4"/>
    <p:sldId id="261" r:id="rId5"/>
    <p:sldId id="273" r:id="rId6"/>
    <p:sldId id="274" r:id="rId7"/>
    <p:sldId id="27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69" autoAdjust="0"/>
    <p:restoredTop sz="93844" autoAdjust="0"/>
  </p:normalViewPr>
  <p:slideViewPr>
    <p:cSldViewPr snapToGrid="0">
      <p:cViewPr varScale="1">
        <p:scale>
          <a:sx n="80" d="100"/>
          <a:sy n="80" d="100"/>
        </p:scale>
        <p:origin x="739"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hdphoto1.wdp>
</file>

<file path=ppt/media/image1.jpg>
</file>

<file path=ppt/media/image10.jpeg>
</file>

<file path=ppt/media/image2.png>
</file>

<file path=ppt/media/image3.jpe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6200DB-2981-479C-A91A-79AFD6D506EB}" type="datetimeFigureOut">
              <a:rPr lang="it-IT" smtClean="0"/>
              <a:t>07/03/2023</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50F051-72DD-42DB-A4D0-9AE60A0717CD}" type="slidenum">
              <a:rPr lang="it-IT" smtClean="0"/>
              <a:t>‹N›</a:t>
            </a:fld>
            <a:endParaRPr lang="it-IT"/>
          </a:p>
        </p:txBody>
      </p:sp>
    </p:spTree>
    <p:extLst>
      <p:ext uri="{BB962C8B-B14F-4D97-AF65-F5344CB8AC3E}">
        <p14:creationId xmlns:p14="http://schemas.microsoft.com/office/powerpoint/2010/main" val="173724059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6A009-6FA4-4031-B86A-00B67889A9D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AFCC573-534A-4784-9BA9-6862DB560CA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945C779-306E-45E3-AB4E-8A28FA15E00C}"/>
              </a:ext>
            </a:extLst>
          </p:cNvPr>
          <p:cNvSpPr>
            <a:spLocks noGrp="1"/>
          </p:cNvSpPr>
          <p:nvPr>
            <p:ph type="dt" sz="half" idx="10"/>
          </p:nvPr>
        </p:nvSpPr>
        <p:spPr/>
        <p:txBody>
          <a:bodyPr/>
          <a:lstStyle/>
          <a:p>
            <a:fld id="{66AC0DC0-9929-4537-8274-C119119A8A72}" type="datetimeFigureOut">
              <a:rPr lang="en-US" smtClean="0"/>
              <a:t>3/7/2023</a:t>
            </a:fld>
            <a:endParaRPr lang="en-US"/>
          </a:p>
        </p:txBody>
      </p:sp>
      <p:sp>
        <p:nvSpPr>
          <p:cNvPr id="5" name="Footer Placeholder 4">
            <a:extLst>
              <a:ext uri="{FF2B5EF4-FFF2-40B4-BE49-F238E27FC236}">
                <a16:creationId xmlns:a16="http://schemas.microsoft.com/office/drawing/2014/main" id="{1633CB1D-D32D-4D5A-9DA2-CD2CA45EE1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89D1407-0EC5-4CEB-BCC8-590EC1769A47}"/>
              </a:ext>
            </a:extLst>
          </p:cNvPr>
          <p:cNvSpPr>
            <a:spLocks noGrp="1"/>
          </p:cNvSpPr>
          <p:nvPr>
            <p:ph type="sldNum" sz="quarter" idx="12"/>
          </p:nvPr>
        </p:nvSpPr>
        <p:spPr/>
        <p:txBody>
          <a:bodyPr/>
          <a:lstStyle/>
          <a:p>
            <a:fld id="{D79FA5B4-ED7C-41BC-9CAD-8C2D7C83B293}" type="slidenum">
              <a:rPr lang="en-US" smtClean="0"/>
              <a:t>‹N›</a:t>
            </a:fld>
            <a:endParaRPr lang="en-US"/>
          </a:p>
        </p:txBody>
      </p:sp>
    </p:spTree>
    <p:extLst>
      <p:ext uri="{BB962C8B-B14F-4D97-AF65-F5344CB8AC3E}">
        <p14:creationId xmlns:p14="http://schemas.microsoft.com/office/powerpoint/2010/main" val="24540459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9EB19-2097-4897-86A6-A2178692ECC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7CF6306-909E-4376-8C90-5158624CE0F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015A3A8-69C3-46B3-9AEA-55AAD86663AC}"/>
              </a:ext>
            </a:extLst>
          </p:cNvPr>
          <p:cNvSpPr>
            <a:spLocks noGrp="1"/>
          </p:cNvSpPr>
          <p:nvPr>
            <p:ph type="dt" sz="half" idx="10"/>
          </p:nvPr>
        </p:nvSpPr>
        <p:spPr/>
        <p:txBody>
          <a:bodyPr/>
          <a:lstStyle/>
          <a:p>
            <a:fld id="{66AC0DC0-9929-4537-8274-C119119A8A72}" type="datetimeFigureOut">
              <a:rPr lang="en-US" smtClean="0"/>
              <a:t>3/7/2023</a:t>
            </a:fld>
            <a:endParaRPr lang="en-US"/>
          </a:p>
        </p:txBody>
      </p:sp>
      <p:sp>
        <p:nvSpPr>
          <p:cNvPr id="5" name="Footer Placeholder 4">
            <a:extLst>
              <a:ext uri="{FF2B5EF4-FFF2-40B4-BE49-F238E27FC236}">
                <a16:creationId xmlns:a16="http://schemas.microsoft.com/office/drawing/2014/main" id="{D6492077-26A0-4D60-AC17-29E29E7449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537AE1-69F8-45CC-A1B3-91C462D36AC8}"/>
              </a:ext>
            </a:extLst>
          </p:cNvPr>
          <p:cNvSpPr>
            <a:spLocks noGrp="1"/>
          </p:cNvSpPr>
          <p:nvPr>
            <p:ph type="sldNum" sz="quarter" idx="12"/>
          </p:nvPr>
        </p:nvSpPr>
        <p:spPr/>
        <p:txBody>
          <a:bodyPr/>
          <a:lstStyle/>
          <a:p>
            <a:fld id="{D79FA5B4-ED7C-41BC-9CAD-8C2D7C83B293}" type="slidenum">
              <a:rPr lang="en-US" smtClean="0"/>
              <a:t>‹N›</a:t>
            </a:fld>
            <a:endParaRPr lang="en-US"/>
          </a:p>
        </p:txBody>
      </p:sp>
    </p:spTree>
    <p:extLst>
      <p:ext uri="{BB962C8B-B14F-4D97-AF65-F5344CB8AC3E}">
        <p14:creationId xmlns:p14="http://schemas.microsoft.com/office/powerpoint/2010/main" val="33551606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9BCC6B0-EF0A-4C58-ACD1-CEFCCF317A8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19D919F-22C0-42DF-82F8-69DC5FC21B0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DF67CA-FD60-475A-92AD-0A382F349CE4}"/>
              </a:ext>
            </a:extLst>
          </p:cNvPr>
          <p:cNvSpPr>
            <a:spLocks noGrp="1"/>
          </p:cNvSpPr>
          <p:nvPr>
            <p:ph type="dt" sz="half" idx="10"/>
          </p:nvPr>
        </p:nvSpPr>
        <p:spPr/>
        <p:txBody>
          <a:bodyPr/>
          <a:lstStyle/>
          <a:p>
            <a:fld id="{66AC0DC0-9929-4537-8274-C119119A8A72}" type="datetimeFigureOut">
              <a:rPr lang="en-US" smtClean="0"/>
              <a:t>3/7/2023</a:t>
            </a:fld>
            <a:endParaRPr lang="en-US"/>
          </a:p>
        </p:txBody>
      </p:sp>
      <p:sp>
        <p:nvSpPr>
          <p:cNvPr id="5" name="Footer Placeholder 4">
            <a:extLst>
              <a:ext uri="{FF2B5EF4-FFF2-40B4-BE49-F238E27FC236}">
                <a16:creationId xmlns:a16="http://schemas.microsoft.com/office/drawing/2014/main" id="{156FBA4B-A7C9-45D2-95BF-EAF8A25A27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2BAAA2-3F17-4FCB-AED7-E38075CDD19E}"/>
              </a:ext>
            </a:extLst>
          </p:cNvPr>
          <p:cNvSpPr>
            <a:spLocks noGrp="1"/>
          </p:cNvSpPr>
          <p:nvPr>
            <p:ph type="sldNum" sz="quarter" idx="12"/>
          </p:nvPr>
        </p:nvSpPr>
        <p:spPr/>
        <p:txBody>
          <a:bodyPr/>
          <a:lstStyle/>
          <a:p>
            <a:fld id="{D79FA5B4-ED7C-41BC-9CAD-8C2D7C83B293}" type="slidenum">
              <a:rPr lang="en-US" smtClean="0"/>
              <a:t>‹N›</a:t>
            </a:fld>
            <a:endParaRPr lang="en-US"/>
          </a:p>
        </p:txBody>
      </p:sp>
    </p:spTree>
    <p:extLst>
      <p:ext uri="{BB962C8B-B14F-4D97-AF65-F5344CB8AC3E}">
        <p14:creationId xmlns:p14="http://schemas.microsoft.com/office/powerpoint/2010/main" val="40383644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6DA31-CD0F-4B55-9780-026041F65E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9752BB7-3D95-48EF-9383-CD355C00BA2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0A6855-C1BC-4415-BFAB-B6B59C54687C}"/>
              </a:ext>
            </a:extLst>
          </p:cNvPr>
          <p:cNvSpPr>
            <a:spLocks noGrp="1"/>
          </p:cNvSpPr>
          <p:nvPr>
            <p:ph type="dt" sz="half" idx="10"/>
          </p:nvPr>
        </p:nvSpPr>
        <p:spPr/>
        <p:txBody>
          <a:bodyPr/>
          <a:lstStyle/>
          <a:p>
            <a:fld id="{66AC0DC0-9929-4537-8274-C119119A8A72}" type="datetimeFigureOut">
              <a:rPr lang="en-US" smtClean="0"/>
              <a:t>3/7/2023</a:t>
            </a:fld>
            <a:endParaRPr lang="en-US"/>
          </a:p>
        </p:txBody>
      </p:sp>
      <p:sp>
        <p:nvSpPr>
          <p:cNvPr id="5" name="Footer Placeholder 4">
            <a:extLst>
              <a:ext uri="{FF2B5EF4-FFF2-40B4-BE49-F238E27FC236}">
                <a16:creationId xmlns:a16="http://schemas.microsoft.com/office/drawing/2014/main" id="{0381BA23-D0B9-4CAB-A239-BF271F6829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04E875-AF8A-441D-9BF2-5CF61CD92F62}"/>
              </a:ext>
            </a:extLst>
          </p:cNvPr>
          <p:cNvSpPr>
            <a:spLocks noGrp="1"/>
          </p:cNvSpPr>
          <p:nvPr>
            <p:ph type="sldNum" sz="quarter" idx="12"/>
          </p:nvPr>
        </p:nvSpPr>
        <p:spPr/>
        <p:txBody>
          <a:bodyPr/>
          <a:lstStyle/>
          <a:p>
            <a:fld id="{D79FA5B4-ED7C-41BC-9CAD-8C2D7C83B293}" type="slidenum">
              <a:rPr lang="en-US" smtClean="0"/>
              <a:t>‹N›</a:t>
            </a:fld>
            <a:endParaRPr lang="en-US"/>
          </a:p>
        </p:txBody>
      </p:sp>
    </p:spTree>
    <p:extLst>
      <p:ext uri="{BB962C8B-B14F-4D97-AF65-F5344CB8AC3E}">
        <p14:creationId xmlns:p14="http://schemas.microsoft.com/office/powerpoint/2010/main" val="37067071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589EB2-AF6D-4623-BA48-6BAD7915F7A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EA92EC-E906-46EE-947B-ED26EB6C5C7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DA641AF-3007-4DB2-B5BD-892F86229800}"/>
              </a:ext>
            </a:extLst>
          </p:cNvPr>
          <p:cNvSpPr>
            <a:spLocks noGrp="1"/>
          </p:cNvSpPr>
          <p:nvPr>
            <p:ph type="dt" sz="half" idx="10"/>
          </p:nvPr>
        </p:nvSpPr>
        <p:spPr/>
        <p:txBody>
          <a:bodyPr/>
          <a:lstStyle/>
          <a:p>
            <a:fld id="{66AC0DC0-9929-4537-8274-C119119A8A72}" type="datetimeFigureOut">
              <a:rPr lang="en-US" smtClean="0"/>
              <a:t>3/7/2023</a:t>
            </a:fld>
            <a:endParaRPr lang="en-US"/>
          </a:p>
        </p:txBody>
      </p:sp>
      <p:sp>
        <p:nvSpPr>
          <p:cNvPr id="5" name="Footer Placeholder 4">
            <a:extLst>
              <a:ext uri="{FF2B5EF4-FFF2-40B4-BE49-F238E27FC236}">
                <a16:creationId xmlns:a16="http://schemas.microsoft.com/office/drawing/2014/main" id="{A9BD2E8A-2846-4F3B-9B0B-586BEFF4CE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77F64D-83B5-4F16-81B7-4434D6770224}"/>
              </a:ext>
            </a:extLst>
          </p:cNvPr>
          <p:cNvSpPr>
            <a:spLocks noGrp="1"/>
          </p:cNvSpPr>
          <p:nvPr>
            <p:ph type="sldNum" sz="quarter" idx="12"/>
          </p:nvPr>
        </p:nvSpPr>
        <p:spPr/>
        <p:txBody>
          <a:bodyPr/>
          <a:lstStyle/>
          <a:p>
            <a:fld id="{D79FA5B4-ED7C-41BC-9CAD-8C2D7C83B293}" type="slidenum">
              <a:rPr lang="en-US" smtClean="0"/>
              <a:t>‹N›</a:t>
            </a:fld>
            <a:endParaRPr lang="en-US"/>
          </a:p>
        </p:txBody>
      </p:sp>
    </p:spTree>
    <p:extLst>
      <p:ext uri="{BB962C8B-B14F-4D97-AF65-F5344CB8AC3E}">
        <p14:creationId xmlns:p14="http://schemas.microsoft.com/office/powerpoint/2010/main" val="36733703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E8B07-616F-425A-8693-EE9EADDEAD4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B6703C8-3F41-45D0-9056-C0B6E1C7C74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56400FBD-4D12-4575-8F27-CE2BC328232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F14E449-991F-4309-896F-DC6B6B358D5A}"/>
              </a:ext>
            </a:extLst>
          </p:cNvPr>
          <p:cNvSpPr>
            <a:spLocks noGrp="1"/>
          </p:cNvSpPr>
          <p:nvPr>
            <p:ph type="dt" sz="half" idx="10"/>
          </p:nvPr>
        </p:nvSpPr>
        <p:spPr/>
        <p:txBody>
          <a:bodyPr/>
          <a:lstStyle/>
          <a:p>
            <a:fld id="{66AC0DC0-9929-4537-8274-C119119A8A72}" type="datetimeFigureOut">
              <a:rPr lang="en-US" smtClean="0"/>
              <a:t>3/7/2023</a:t>
            </a:fld>
            <a:endParaRPr lang="en-US"/>
          </a:p>
        </p:txBody>
      </p:sp>
      <p:sp>
        <p:nvSpPr>
          <p:cNvPr id="6" name="Footer Placeholder 5">
            <a:extLst>
              <a:ext uri="{FF2B5EF4-FFF2-40B4-BE49-F238E27FC236}">
                <a16:creationId xmlns:a16="http://schemas.microsoft.com/office/drawing/2014/main" id="{9C41A085-5400-48FE-A44D-931185510D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F401FC-FC83-47FD-B23C-A7DD7E7A4FEE}"/>
              </a:ext>
            </a:extLst>
          </p:cNvPr>
          <p:cNvSpPr>
            <a:spLocks noGrp="1"/>
          </p:cNvSpPr>
          <p:nvPr>
            <p:ph type="sldNum" sz="quarter" idx="12"/>
          </p:nvPr>
        </p:nvSpPr>
        <p:spPr/>
        <p:txBody>
          <a:bodyPr/>
          <a:lstStyle/>
          <a:p>
            <a:fld id="{D79FA5B4-ED7C-41BC-9CAD-8C2D7C83B293}" type="slidenum">
              <a:rPr lang="en-US" smtClean="0"/>
              <a:t>‹N›</a:t>
            </a:fld>
            <a:endParaRPr lang="en-US"/>
          </a:p>
        </p:txBody>
      </p:sp>
    </p:spTree>
    <p:extLst>
      <p:ext uri="{BB962C8B-B14F-4D97-AF65-F5344CB8AC3E}">
        <p14:creationId xmlns:p14="http://schemas.microsoft.com/office/powerpoint/2010/main" val="2351641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607F01-7395-4853-B790-76F8FB138A1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573B6C1-F48E-46F9-A823-C1240F4C7B1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B3CD79C-6E8F-415F-A579-07BE1B637ED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A1B8E98-0EF7-4F27-AA09-4CA6DCC0DB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8F395B7-A3D2-40E4-A3FB-1F61226C427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A28A52B-3935-4C94-9AC9-93E424873CA6}"/>
              </a:ext>
            </a:extLst>
          </p:cNvPr>
          <p:cNvSpPr>
            <a:spLocks noGrp="1"/>
          </p:cNvSpPr>
          <p:nvPr>
            <p:ph type="dt" sz="half" idx="10"/>
          </p:nvPr>
        </p:nvSpPr>
        <p:spPr/>
        <p:txBody>
          <a:bodyPr/>
          <a:lstStyle/>
          <a:p>
            <a:fld id="{66AC0DC0-9929-4537-8274-C119119A8A72}" type="datetimeFigureOut">
              <a:rPr lang="en-US" smtClean="0"/>
              <a:t>3/7/2023</a:t>
            </a:fld>
            <a:endParaRPr lang="en-US"/>
          </a:p>
        </p:txBody>
      </p:sp>
      <p:sp>
        <p:nvSpPr>
          <p:cNvPr id="8" name="Footer Placeholder 7">
            <a:extLst>
              <a:ext uri="{FF2B5EF4-FFF2-40B4-BE49-F238E27FC236}">
                <a16:creationId xmlns:a16="http://schemas.microsoft.com/office/drawing/2014/main" id="{880C30CA-65DF-4EDE-9365-9E103C35068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DC6D07B-A7F5-4031-9F03-6665D7F58A70}"/>
              </a:ext>
            </a:extLst>
          </p:cNvPr>
          <p:cNvSpPr>
            <a:spLocks noGrp="1"/>
          </p:cNvSpPr>
          <p:nvPr>
            <p:ph type="sldNum" sz="quarter" idx="12"/>
          </p:nvPr>
        </p:nvSpPr>
        <p:spPr/>
        <p:txBody>
          <a:bodyPr/>
          <a:lstStyle/>
          <a:p>
            <a:fld id="{D79FA5B4-ED7C-41BC-9CAD-8C2D7C83B293}" type="slidenum">
              <a:rPr lang="en-US" smtClean="0"/>
              <a:t>‹N›</a:t>
            </a:fld>
            <a:endParaRPr lang="en-US"/>
          </a:p>
        </p:txBody>
      </p:sp>
    </p:spTree>
    <p:extLst>
      <p:ext uri="{BB962C8B-B14F-4D97-AF65-F5344CB8AC3E}">
        <p14:creationId xmlns:p14="http://schemas.microsoft.com/office/powerpoint/2010/main" val="42040498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622BE1-3887-4929-96E1-D4BDBB99FD3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B5B544D-DC04-498D-9972-DB83CC5EF228}"/>
              </a:ext>
            </a:extLst>
          </p:cNvPr>
          <p:cNvSpPr>
            <a:spLocks noGrp="1"/>
          </p:cNvSpPr>
          <p:nvPr>
            <p:ph type="dt" sz="half" idx="10"/>
          </p:nvPr>
        </p:nvSpPr>
        <p:spPr/>
        <p:txBody>
          <a:bodyPr/>
          <a:lstStyle/>
          <a:p>
            <a:fld id="{66AC0DC0-9929-4537-8274-C119119A8A72}" type="datetimeFigureOut">
              <a:rPr lang="en-US" smtClean="0"/>
              <a:t>3/7/2023</a:t>
            </a:fld>
            <a:endParaRPr lang="en-US"/>
          </a:p>
        </p:txBody>
      </p:sp>
      <p:sp>
        <p:nvSpPr>
          <p:cNvPr id="4" name="Footer Placeholder 3">
            <a:extLst>
              <a:ext uri="{FF2B5EF4-FFF2-40B4-BE49-F238E27FC236}">
                <a16:creationId xmlns:a16="http://schemas.microsoft.com/office/drawing/2014/main" id="{804C7A49-B565-429C-A0F7-3BDDFF92965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5CB58DD-398D-43B8-BFB0-1D2011C7B36D}"/>
              </a:ext>
            </a:extLst>
          </p:cNvPr>
          <p:cNvSpPr>
            <a:spLocks noGrp="1"/>
          </p:cNvSpPr>
          <p:nvPr>
            <p:ph type="sldNum" sz="quarter" idx="12"/>
          </p:nvPr>
        </p:nvSpPr>
        <p:spPr/>
        <p:txBody>
          <a:bodyPr/>
          <a:lstStyle/>
          <a:p>
            <a:fld id="{D79FA5B4-ED7C-41BC-9CAD-8C2D7C83B293}" type="slidenum">
              <a:rPr lang="en-US" smtClean="0"/>
              <a:t>‹N›</a:t>
            </a:fld>
            <a:endParaRPr lang="en-US"/>
          </a:p>
        </p:txBody>
      </p:sp>
    </p:spTree>
    <p:extLst>
      <p:ext uri="{BB962C8B-B14F-4D97-AF65-F5344CB8AC3E}">
        <p14:creationId xmlns:p14="http://schemas.microsoft.com/office/powerpoint/2010/main" val="7135136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2ABC20-9CE3-4A20-A08E-A3E83192FBEA}"/>
              </a:ext>
            </a:extLst>
          </p:cNvPr>
          <p:cNvSpPr>
            <a:spLocks noGrp="1"/>
          </p:cNvSpPr>
          <p:nvPr>
            <p:ph type="dt" sz="half" idx="10"/>
          </p:nvPr>
        </p:nvSpPr>
        <p:spPr/>
        <p:txBody>
          <a:bodyPr/>
          <a:lstStyle/>
          <a:p>
            <a:fld id="{66AC0DC0-9929-4537-8274-C119119A8A72}" type="datetimeFigureOut">
              <a:rPr lang="en-US" smtClean="0"/>
              <a:t>3/7/2023</a:t>
            </a:fld>
            <a:endParaRPr lang="en-US"/>
          </a:p>
        </p:txBody>
      </p:sp>
      <p:sp>
        <p:nvSpPr>
          <p:cNvPr id="3" name="Footer Placeholder 2">
            <a:extLst>
              <a:ext uri="{FF2B5EF4-FFF2-40B4-BE49-F238E27FC236}">
                <a16:creationId xmlns:a16="http://schemas.microsoft.com/office/drawing/2014/main" id="{89646714-54BC-49AD-BCFD-5A678DE6397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6CF2DA1-94AC-4404-A1FD-AAFDC3E2226B}"/>
              </a:ext>
            </a:extLst>
          </p:cNvPr>
          <p:cNvSpPr>
            <a:spLocks noGrp="1"/>
          </p:cNvSpPr>
          <p:nvPr>
            <p:ph type="sldNum" sz="quarter" idx="12"/>
          </p:nvPr>
        </p:nvSpPr>
        <p:spPr/>
        <p:txBody>
          <a:bodyPr/>
          <a:lstStyle/>
          <a:p>
            <a:fld id="{D79FA5B4-ED7C-41BC-9CAD-8C2D7C83B293}" type="slidenum">
              <a:rPr lang="en-US" smtClean="0"/>
              <a:t>‹N›</a:t>
            </a:fld>
            <a:endParaRPr lang="en-US"/>
          </a:p>
        </p:txBody>
      </p:sp>
    </p:spTree>
    <p:extLst>
      <p:ext uri="{BB962C8B-B14F-4D97-AF65-F5344CB8AC3E}">
        <p14:creationId xmlns:p14="http://schemas.microsoft.com/office/powerpoint/2010/main" val="20853118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2855F0-0075-4CBD-9624-FFA786E468D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5D18067-0A25-428D-8F61-7477DBD33D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68B151-B7E3-412D-A018-34FB4EF2CE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BA81F0-A363-4609-8DFF-42DFD0CA8D07}"/>
              </a:ext>
            </a:extLst>
          </p:cNvPr>
          <p:cNvSpPr>
            <a:spLocks noGrp="1"/>
          </p:cNvSpPr>
          <p:nvPr>
            <p:ph type="dt" sz="half" idx="10"/>
          </p:nvPr>
        </p:nvSpPr>
        <p:spPr/>
        <p:txBody>
          <a:bodyPr/>
          <a:lstStyle/>
          <a:p>
            <a:fld id="{66AC0DC0-9929-4537-8274-C119119A8A72}" type="datetimeFigureOut">
              <a:rPr lang="en-US" smtClean="0"/>
              <a:t>3/7/2023</a:t>
            </a:fld>
            <a:endParaRPr lang="en-US"/>
          </a:p>
        </p:txBody>
      </p:sp>
      <p:sp>
        <p:nvSpPr>
          <p:cNvPr id="6" name="Footer Placeholder 5">
            <a:extLst>
              <a:ext uri="{FF2B5EF4-FFF2-40B4-BE49-F238E27FC236}">
                <a16:creationId xmlns:a16="http://schemas.microsoft.com/office/drawing/2014/main" id="{A37434E6-CA7B-4849-A132-B3AB19588C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C3731B-8752-4AC6-82E5-4E2B761667DB}"/>
              </a:ext>
            </a:extLst>
          </p:cNvPr>
          <p:cNvSpPr>
            <a:spLocks noGrp="1"/>
          </p:cNvSpPr>
          <p:nvPr>
            <p:ph type="sldNum" sz="quarter" idx="12"/>
          </p:nvPr>
        </p:nvSpPr>
        <p:spPr/>
        <p:txBody>
          <a:bodyPr/>
          <a:lstStyle/>
          <a:p>
            <a:fld id="{D79FA5B4-ED7C-41BC-9CAD-8C2D7C83B293}" type="slidenum">
              <a:rPr lang="en-US" smtClean="0"/>
              <a:t>‹N›</a:t>
            </a:fld>
            <a:endParaRPr lang="en-US"/>
          </a:p>
        </p:txBody>
      </p:sp>
    </p:spTree>
    <p:extLst>
      <p:ext uri="{BB962C8B-B14F-4D97-AF65-F5344CB8AC3E}">
        <p14:creationId xmlns:p14="http://schemas.microsoft.com/office/powerpoint/2010/main" val="39554699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96BB40-74F2-4776-92A7-C9ED8939E76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AC0042E-66DF-42B8-95F1-E8FE3A5CB5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471469B-AA97-4031-AAB0-53885D7604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F58F54B-56A3-418E-8FE4-E695B30463E8}"/>
              </a:ext>
            </a:extLst>
          </p:cNvPr>
          <p:cNvSpPr>
            <a:spLocks noGrp="1"/>
          </p:cNvSpPr>
          <p:nvPr>
            <p:ph type="dt" sz="half" idx="10"/>
          </p:nvPr>
        </p:nvSpPr>
        <p:spPr/>
        <p:txBody>
          <a:bodyPr/>
          <a:lstStyle/>
          <a:p>
            <a:fld id="{66AC0DC0-9929-4537-8274-C119119A8A72}" type="datetimeFigureOut">
              <a:rPr lang="en-US" smtClean="0"/>
              <a:t>3/7/2023</a:t>
            </a:fld>
            <a:endParaRPr lang="en-US"/>
          </a:p>
        </p:txBody>
      </p:sp>
      <p:sp>
        <p:nvSpPr>
          <p:cNvPr id="6" name="Footer Placeholder 5">
            <a:extLst>
              <a:ext uri="{FF2B5EF4-FFF2-40B4-BE49-F238E27FC236}">
                <a16:creationId xmlns:a16="http://schemas.microsoft.com/office/drawing/2014/main" id="{2E73BC6C-9CAD-4B73-B4BA-C4E18CEB42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D9493C-B54D-40FD-9496-2E31C789FF38}"/>
              </a:ext>
            </a:extLst>
          </p:cNvPr>
          <p:cNvSpPr>
            <a:spLocks noGrp="1"/>
          </p:cNvSpPr>
          <p:nvPr>
            <p:ph type="sldNum" sz="quarter" idx="12"/>
          </p:nvPr>
        </p:nvSpPr>
        <p:spPr/>
        <p:txBody>
          <a:bodyPr/>
          <a:lstStyle/>
          <a:p>
            <a:fld id="{D79FA5B4-ED7C-41BC-9CAD-8C2D7C83B293}" type="slidenum">
              <a:rPr lang="en-US" smtClean="0"/>
              <a:t>‹N›</a:t>
            </a:fld>
            <a:endParaRPr lang="en-US"/>
          </a:p>
        </p:txBody>
      </p:sp>
    </p:spTree>
    <p:extLst>
      <p:ext uri="{BB962C8B-B14F-4D97-AF65-F5344CB8AC3E}">
        <p14:creationId xmlns:p14="http://schemas.microsoft.com/office/powerpoint/2010/main" val="12596102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FE80D90-3434-4C14-BEA6-D77C8B0908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B968B53-EAA3-41B3-8A44-22125250A1F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41D38B-9771-4B44-8A74-C5B94153D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6AC0DC0-9929-4537-8274-C119119A8A72}" type="datetimeFigureOut">
              <a:rPr lang="en-US" smtClean="0"/>
              <a:t>3/7/2023</a:t>
            </a:fld>
            <a:endParaRPr lang="en-US"/>
          </a:p>
        </p:txBody>
      </p:sp>
      <p:sp>
        <p:nvSpPr>
          <p:cNvPr id="5" name="Footer Placeholder 4">
            <a:extLst>
              <a:ext uri="{FF2B5EF4-FFF2-40B4-BE49-F238E27FC236}">
                <a16:creationId xmlns:a16="http://schemas.microsoft.com/office/drawing/2014/main" id="{7EA3CDD3-3417-4A08-B847-437B7DDA54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928357A-DF37-4755-BA0A-33E83972BE2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79FA5B4-ED7C-41BC-9CAD-8C2D7C83B293}" type="slidenum">
              <a:rPr lang="en-US" smtClean="0"/>
              <a:t>‹N›</a:t>
            </a:fld>
            <a:endParaRPr lang="en-US"/>
          </a:p>
        </p:txBody>
      </p:sp>
    </p:spTree>
    <p:extLst>
      <p:ext uri="{BB962C8B-B14F-4D97-AF65-F5344CB8AC3E}">
        <p14:creationId xmlns:p14="http://schemas.microsoft.com/office/powerpoint/2010/main" val="30338789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7.xml"/><Relationship Id="rId5" Type="http://schemas.openxmlformats.org/officeDocument/2006/relationships/image" Target="../media/image3.jpeg"/><Relationship Id="rId4" Type="http://schemas.microsoft.com/office/2007/relationships/hdphoto" Target="../media/hdphoto1.wdp"/></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5DA5100-7F9A-42B8-8844-CA7FAECB50C8}"/>
              </a:ext>
            </a:extLst>
          </p:cNvPr>
          <p:cNvSpPr/>
          <p:nvPr/>
        </p:nvSpPr>
        <p:spPr>
          <a:xfrm>
            <a:off x="5008728" y="0"/>
            <a:ext cx="7183273" cy="6858000"/>
          </a:xfrm>
          <a:prstGeom prst="rect">
            <a:avLst/>
          </a:prstGeom>
          <a:gradFill flip="none" rotWithShape="1">
            <a:gsLst>
              <a:gs pos="0">
                <a:schemeClr val="accent3"/>
              </a:gs>
              <a:gs pos="100000">
                <a:schemeClr val="accent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FC1BB21-9E3A-4EEE-804D-0A16880AA85F}"/>
              </a:ext>
            </a:extLst>
          </p:cNvPr>
          <p:cNvSpPr/>
          <p:nvPr/>
        </p:nvSpPr>
        <p:spPr>
          <a:xfrm>
            <a:off x="5434084" y="0"/>
            <a:ext cx="6332561" cy="6858000"/>
          </a:xfrm>
          <a:prstGeom prst="rect">
            <a:avLst/>
          </a:prstGeom>
          <a:blipFill dpi="0" rotWithShape="1">
            <a:blip r:embed="rId2"/>
            <a:srcRect/>
            <a:stretch>
              <a:fillRect t="-3000" b="-15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BE15FDC6-2580-4910-98CE-8DC6F4E4711C}"/>
              </a:ext>
            </a:extLst>
          </p:cNvPr>
          <p:cNvSpPr txBox="1"/>
          <p:nvPr/>
        </p:nvSpPr>
        <p:spPr>
          <a:xfrm>
            <a:off x="425355" y="2705725"/>
            <a:ext cx="4280847" cy="769441"/>
          </a:xfrm>
          <a:prstGeom prst="rect">
            <a:avLst/>
          </a:prstGeom>
          <a:noFill/>
        </p:spPr>
        <p:txBody>
          <a:bodyPr wrap="square" rtlCol="0">
            <a:spAutoFit/>
          </a:bodyPr>
          <a:lstStyle/>
          <a:p>
            <a:r>
              <a:rPr lang="en-US" sz="4400" dirty="0">
                <a:solidFill>
                  <a:schemeClr val="tx2"/>
                </a:solidFill>
                <a:latin typeface="Open Sans SemiBold" panose="020B0706030804020204" pitchFamily="34" charset="0"/>
                <a:ea typeface="Open Sans SemiBold" panose="020B0706030804020204" pitchFamily="34" charset="0"/>
                <a:cs typeface="Open Sans SemiBold" panose="020B0706030804020204" pitchFamily="34" charset="0"/>
              </a:rPr>
              <a:t>Smart Bin</a:t>
            </a:r>
          </a:p>
        </p:txBody>
      </p:sp>
      <p:grpSp>
        <p:nvGrpSpPr>
          <p:cNvPr id="6" name="Group 5">
            <a:extLst>
              <a:ext uri="{FF2B5EF4-FFF2-40B4-BE49-F238E27FC236}">
                <a16:creationId xmlns:a16="http://schemas.microsoft.com/office/drawing/2014/main" id="{A9D2592F-9875-4613-A699-A7A72ACCEB7B}"/>
              </a:ext>
            </a:extLst>
          </p:cNvPr>
          <p:cNvGrpSpPr/>
          <p:nvPr/>
        </p:nvGrpSpPr>
        <p:grpSpPr>
          <a:xfrm>
            <a:off x="597530" y="4325751"/>
            <a:ext cx="1217817" cy="91440"/>
            <a:chOff x="5427183" y="111278"/>
            <a:chExt cx="1217817" cy="91440"/>
          </a:xfrm>
        </p:grpSpPr>
        <p:sp>
          <p:nvSpPr>
            <p:cNvPr id="7" name="Rectangle 6">
              <a:extLst>
                <a:ext uri="{FF2B5EF4-FFF2-40B4-BE49-F238E27FC236}">
                  <a16:creationId xmlns:a16="http://schemas.microsoft.com/office/drawing/2014/main" id="{DE5EB5AC-2F6B-497A-806A-E37FAC458990}"/>
                </a:ext>
              </a:extLst>
            </p:cNvPr>
            <p:cNvSpPr/>
            <p:nvPr/>
          </p:nvSpPr>
          <p:spPr>
            <a:xfrm flipV="1">
              <a:off x="5427183" y="111278"/>
              <a:ext cx="91440"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0ADB5CC-1C0E-461F-A23D-0B910FB9D9C9}"/>
                </a:ext>
              </a:extLst>
            </p:cNvPr>
            <p:cNvSpPr/>
            <p:nvPr/>
          </p:nvSpPr>
          <p:spPr>
            <a:xfrm flipV="1">
              <a:off x="5588094" y="111278"/>
              <a:ext cx="9144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B7AD510E-DA45-4F2B-947E-80EBA4CE3439}"/>
                </a:ext>
              </a:extLst>
            </p:cNvPr>
            <p:cNvSpPr/>
            <p:nvPr/>
          </p:nvSpPr>
          <p:spPr>
            <a:xfrm flipV="1">
              <a:off x="5749005" y="111278"/>
              <a:ext cx="91440"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E13B214-F3E4-40B4-975C-4D249C96D52D}"/>
                </a:ext>
              </a:extLst>
            </p:cNvPr>
            <p:cNvSpPr/>
            <p:nvPr/>
          </p:nvSpPr>
          <p:spPr>
            <a:xfrm flipV="1">
              <a:off x="5909916" y="111278"/>
              <a:ext cx="9144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F205948-52B5-41C8-B53E-4613E47AB726}"/>
                </a:ext>
              </a:extLst>
            </p:cNvPr>
            <p:cNvSpPr/>
            <p:nvPr/>
          </p:nvSpPr>
          <p:spPr>
            <a:xfrm flipV="1">
              <a:off x="6070827" y="111278"/>
              <a:ext cx="91440"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E7CA5EE-38D9-49C6-967D-FFFC2200A5D4}"/>
                </a:ext>
              </a:extLst>
            </p:cNvPr>
            <p:cNvSpPr/>
            <p:nvPr/>
          </p:nvSpPr>
          <p:spPr>
            <a:xfrm flipV="1">
              <a:off x="6231738" y="111278"/>
              <a:ext cx="91440" cy="9144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C440D6B-AAE1-45D8-8C34-1E8FD198BB47}"/>
                </a:ext>
              </a:extLst>
            </p:cNvPr>
            <p:cNvSpPr/>
            <p:nvPr/>
          </p:nvSpPr>
          <p:spPr>
            <a:xfrm flipV="1">
              <a:off x="6392649" y="111278"/>
              <a:ext cx="91440" cy="9144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A178127-4044-4E63-9B80-F4337F09C38D}"/>
                </a:ext>
              </a:extLst>
            </p:cNvPr>
            <p:cNvSpPr/>
            <p:nvPr/>
          </p:nvSpPr>
          <p:spPr>
            <a:xfrm flipV="1">
              <a:off x="6553560" y="111278"/>
              <a:ext cx="91440" cy="9144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15" name="Picture 2" descr="Image result for growth icon png">
            <a:extLst>
              <a:ext uri="{FF2B5EF4-FFF2-40B4-BE49-F238E27FC236}">
                <a16:creationId xmlns:a16="http://schemas.microsoft.com/office/drawing/2014/main" id="{95464232-1FB4-4134-8248-8AF081ACD9CD}"/>
              </a:ext>
            </a:extLst>
          </p:cNvPr>
          <p:cNvPicPr>
            <a:picLocks noChangeAspect="1" noChangeArrowheads="1"/>
          </p:cNvPicPr>
          <p:nvPr/>
        </p:nvPicPr>
        <p:blipFill>
          <a:blip r:embed="rId3">
            <a:duotone>
              <a:prstClr val="black"/>
              <a:schemeClr val="tx2">
                <a:tint val="45000"/>
                <a:satMod val="400000"/>
              </a:schemeClr>
            </a:duotone>
            <a:extLst>
              <a:ext uri="{BEBA8EAE-BF5A-486C-A8C5-ECC9F3942E4B}">
                <a14:imgProps xmlns:a14="http://schemas.microsoft.com/office/drawing/2010/main">
                  <a14:imgLayer r:embed="rId4">
                    <a14:imgEffect>
                      <a14:brightnessContrast bright="100000"/>
                    </a14:imgEffect>
                  </a14:imgLayer>
                </a14:imgProps>
              </a:ext>
              <a:ext uri="{28A0092B-C50C-407E-A947-70E740481C1C}">
                <a14:useLocalDpi xmlns:a14="http://schemas.microsoft.com/office/drawing/2010/main" val="0"/>
              </a:ext>
            </a:extLst>
          </a:blip>
          <a:srcRect/>
          <a:stretch>
            <a:fillRect/>
          </a:stretch>
        </p:blipFill>
        <p:spPr bwMode="auto">
          <a:xfrm>
            <a:off x="524030" y="1828800"/>
            <a:ext cx="1083134" cy="812633"/>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Día del Medio Ambiente 5 Junio en 2022 | dia del medio ambiente, medio ...">
            <a:extLst>
              <a:ext uri="{FF2B5EF4-FFF2-40B4-BE49-F238E27FC236}">
                <a16:creationId xmlns:a16="http://schemas.microsoft.com/office/drawing/2014/main" id="{11F049ED-D870-EC2B-D0FC-548A415D390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34084" y="0"/>
            <a:ext cx="6332561"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481183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164DDF7D-0BDC-49C8-ABF7-8FD7109266F5}"/>
              </a:ext>
            </a:extLst>
          </p:cNvPr>
          <p:cNvSpPr/>
          <p:nvPr/>
        </p:nvSpPr>
        <p:spPr>
          <a:xfrm>
            <a:off x="341194" y="1351128"/>
            <a:ext cx="5568287" cy="5206621"/>
          </a:xfrm>
          <a:prstGeom prst="rect">
            <a:avLst/>
          </a:prstGeom>
          <a:gradFill flip="none" rotWithShape="1">
            <a:gsLst>
              <a:gs pos="0">
                <a:schemeClr val="accent3"/>
              </a:gs>
              <a:gs pos="100000">
                <a:schemeClr val="accent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 name="Rectangle 3">
            <a:extLst>
              <a:ext uri="{FF2B5EF4-FFF2-40B4-BE49-F238E27FC236}">
                <a16:creationId xmlns:a16="http://schemas.microsoft.com/office/drawing/2014/main" id="{9FB7E173-F83F-4FFF-8A2A-611A90214159}"/>
              </a:ext>
            </a:extLst>
          </p:cNvPr>
          <p:cNvSpPr/>
          <p:nvPr/>
        </p:nvSpPr>
        <p:spPr>
          <a:xfrm>
            <a:off x="341194" y="0"/>
            <a:ext cx="518615" cy="784746"/>
          </a:xfrm>
          <a:prstGeom prst="rect">
            <a:avLst/>
          </a:prstGeom>
          <a:gradFill>
            <a:gsLst>
              <a:gs pos="0">
                <a:schemeClr val="tx1">
                  <a:lumMod val="50000"/>
                  <a:lumOff val="50000"/>
                </a:schemeClr>
              </a:gs>
              <a:gs pos="100000">
                <a:schemeClr val="tx1">
                  <a:lumMod val="85000"/>
                  <a:lumOff val="1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A3A5D11-0B48-4D4A-AF45-9C6C6D367B57}"/>
              </a:ext>
            </a:extLst>
          </p:cNvPr>
          <p:cNvSpPr txBox="1"/>
          <p:nvPr/>
        </p:nvSpPr>
        <p:spPr>
          <a:xfrm>
            <a:off x="0" y="122832"/>
            <a:ext cx="12192000" cy="584775"/>
          </a:xfrm>
          <a:prstGeom prst="rect">
            <a:avLst/>
          </a:prstGeom>
          <a:noFill/>
        </p:spPr>
        <p:txBody>
          <a:bodyPr wrap="square" rtlCol="0">
            <a:spAutoFit/>
          </a:bodyPr>
          <a:lstStyle/>
          <a:p>
            <a:pPr algn="ctr"/>
            <a:r>
              <a:rPr lang="en-US" sz="3200" dirty="0">
                <a:latin typeface="Open Sans SemiBold" panose="020B0706030804020204" pitchFamily="34" charset="0"/>
                <a:ea typeface="Open Sans SemiBold" panose="020B0706030804020204" pitchFamily="34" charset="0"/>
                <a:cs typeface="Open Sans SemiBold" panose="020B0706030804020204" pitchFamily="34" charset="0"/>
              </a:rPr>
              <a:t>Waste management problem</a:t>
            </a:r>
          </a:p>
        </p:txBody>
      </p:sp>
      <p:grpSp>
        <p:nvGrpSpPr>
          <p:cNvPr id="16" name="Group 15">
            <a:extLst>
              <a:ext uri="{FF2B5EF4-FFF2-40B4-BE49-F238E27FC236}">
                <a16:creationId xmlns:a16="http://schemas.microsoft.com/office/drawing/2014/main" id="{5D57922B-3B82-451C-9A81-ADE8B8523D52}"/>
              </a:ext>
            </a:extLst>
          </p:cNvPr>
          <p:cNvGrpSpPr/>
          <p:nvPr/>
        </p:nvGrpSpPr>
        <p:grpSpPr>
          <a:xfrm>
            <a:off x="6514533" y="2126650"/>
            <a:ext cx="4997056" cy="3019481"/>
            <a:chOff x="5525368" y="1075378"/>
            <a:chExt cx="5522591" cy="3019481"/>
          </a:xfrm>
        </p:grpSpPr>
        <p:sp>
          <p:nvSpPr>
            <p:cNvPr id="14" name="TextBox 13">
              <a:extLst>
                <a:ext uri="{FF2B5EF4-FFF2-40B4-BE49-F238E27FC236}">
                  <a16:creationId xmlns:a16="http://schemas.microsoft.com/office/drawing/2014/main" id="{29B25DBB-5380-4685-B9B9-20E7F3246CDE}"/>
                </a:ext>
              </a:extLst>
            </p:cNvPr>
            <p:cNvSpPr txBox="1"/>
            <p:nvPr/>
          </p:nvSpPr>
          <p:spPr>
            <a:xfrm>
              <a:off x="5525368" y="1632646"/>
              <a:ext cx="5522591" cy="2462213"/>
            </a:xfrm>
            <a:prstGeom prst="rect">
              <a:avLst/>
            </a:prstGeom>
            <a:noFill/>
          </p:spPr>
          <p:txBody>
            <a:bodyPr wrap="square" lIns="0" tIns="0" rIns="0" bIns="0" rtlCol="0">
              <a:spAutoFit/>
            </a:bodyPr>
            <a:lstStyle/>
            <a:p>
              <a:r>
                <a:rPr lang="en-US" sz="1600" b="1" i="1" dirty="0">
                  <a:latin typeface="Open Sans Light" panose="020B0306030504020204" pitchFamily="34" charset="0"/>
                  <a:ea typeface="Open Sans Light" panose="020B0306030504020204" pitchFamily="34" charset="0"/>
                  <a:cs typeface="Open Sans Light" panose="020B0306030504020204" pitchFamily="34" charset="0"/>
                </a:rPr>
                <a:t>Waste management can create economic and environmental problems when it is not </a:t>
              </a:r>
              <a:r>
                <a:rPr lang="en-US" sz="1600" b="1" i="1" dirty="0" err="1">
                  <a:latin typeface="Open Sans Light" panose="020B0306030504020204" pitchFamily="34" charset="0"/>
                  <a:ea typeface="Open Sans Light" panose="020B0306030504020204" pitchFamily="34" charset="0"/>
                  <a:cs typeface="Open Sans Light" panose="020B0306030504020204" pitchFamily="34" charset="0"/>
                </a:rPr>
                <a:t>organised</a:t>
              </a:r>
              <a:r>
                <a:rPr lang="en-US" sz="1600" b="1" i="1" dirty="0">
                  <a:latin typeface="Open Sans Light" panose="020B0306030504020204" pitchFamily="34" charset="0"/>
                  <a:ea typeface="Open Sans Light" panose="020B0306030504020204" pitchFamily="34" charset="0"/>
                  <a:cs typeface="Open Sans Light" panose="020B0306030504020204" pitchFamily="34" charset="0"/>
                </a:rPr>
                <a:t> to ensure maximum efficiency. </a:t>
              </a:r>
            </a:p>
            <a:p>
              <a:pPr lvl="0"/>
              <a:endParaRPr lang="en-US" sz="1600" dirty="0">
                <a:latin typeface="Open Sans Light" panose="020B0306030504020204" pitchFamily="34" charset="0"/>
                <a:ea typeface="Open Sans Light" panose="020B0306030504020204" pitchFamily="34" charset="0"/>
                <a:cs typeface="Open Sans Light" panose="020B0306030504020204" pitchFamily="34" charset="0"/>
              </a:endParaRPr>
            </a:p>
            <a:p>
              <a:pPr marL="285750" lvl="0" indent="-285750">
                <a:buFont typeface="Arial" panose="020B0604020202020204" pitchFamily="34" charset="0"/>
                <a:buChar char="•"/>
              </a:pPr>
              <a:r>
                <a:rPr lang="en-US" sz="1600" dirty="0">
                  <a:latin typeface="Open Sans Light" panose="020B0306030504020204" pitchFamily="34" charset="0"/>
                  <a:ea typeface="Open Sans Light" panose="020B0306030504020204" pitchFamily="34" charset="0"/>
                  <a:cs typeface="Open Sans Light" panose="020B0306030504020204" pitchFamily="34" charset="0"/>
                </a:rPr>
                <a:t>Inefficiencies in waste collection</a:t>
              </a:r>
            </a:p>
            <a:p>
              <a:pPr marL="285750" lvl="0" indent="-285750">
                <a:buFont typeface="Arial" panose="020B0604020202020204" pitchFamily="34" charset="0"/>
                <a:buChar char="•"/>
              </a:pPr>
              <a:r>
                <a:rPr lang="en-US" sz="1600" dirty="0">
                  <a:latin typeface="Open Sans Light" panose="020B0306030504020204" pitchFamily="34" charset="0"/>
                  <a:ea typeface="Open Sans Light" panose="020B0306030504020204" pitchFamily="34" charset="0"/>
                  <a:cs typeface="Open Sans Light" panose="020B0306030504020204" pitchFamily="34" charset="0"/>
                </a:rPr>
                <a:t>High costs</a:t>
              </a:r>
            </a:p>
            <a:p>
              <a:pPr marL="285750" lvl="0" indent="-285750">
                <a:buFont typeface="Arial" panose="020B0604020202020204" pitchFamily="34" charset="0"/>
                <a:buChar char="•"/>
              </a:pPr>
              <a:r>
                <a:rPr lang="en-US" sz="1600" dirty="0">
                  <a:latin typeface="Open Sans Light" panose="020B0306030504020204" pitchFamily="34" charset="0"/>
                  <a:ea typeface="Open Sans Light" panose="020B0306030504020204" pitchFamily="34" charset="0"/>
                  <a:cs typeface="Open Sans Light" panose="020B0306030504020204" pitchFamily="34" charset="0"/>
                </a:rPr>
                <a:t>Pollution</a:t>
              </a:r>
            </a:p>
            <a:p>
              <a:pPr marL="285750" lvl="0" indent="-285750">
                <a:buFont typeface="Arial" panose="020B0604020202020204" pitchFamily="34" charset="0"/>
                <a:buChar char="•"/>
              </a:pPr>
              <a:r>
                <a:rPr lang="en-US" sz="1600" dirty="0">
                  <a:latin typeface="Open Sans Light" panose="020B0306030504020204" pitchFamily="34" charset="0"/>
                  <a:ea typeface="Open Sans Light" panose="020B0306030504020204" pitchFamily="34" charset="0"/>
                  <a:cs typeface="Open Sans Light" panose="020B0306030504020204" pitchFamily="34" charset="0"/>
                </a:rPr>
                <a:t>Dustbins filled and/or overturned and/or set on fire</a:t>
              </a:r>
            </a:p>
            <a:p>
              <a:pPr lvl="0"/>
              <a:endParaRPr lang="en-US" sz="1600" dirty="0">
                <a:latin typeface="Open Sans Light" panose="020B0306030504020204" pitchFamily="34" charset="0"/>
                <a:ea typeface="Open Sans Light" panose="020B0306030504020204" pitchFamily="34" charset="0"/>
                <a:cs typeface="Open Sans Light" panose="020B0306030504020204" pitchFamily="34" charset="0"/>
              </a:endParaRPr>
            </a:p>
            <a:p>
              <a:pPr marL="285750" lvl="0" indent="-285750">
                <a:buFont typeface="Arial" panose="020B0604020202020204" pitchFamily="34" charset="0"/>
                <a:buChar char="•"/>
              </a:pPr>
              <a:endParaRPr lang="en-US" sz="1600" dirty="0">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5" name="TextBox 14">
              <a:extLst>
                <a:ext uri="{FF2B5EF4-FFF2-40B4-BE49-F238E27FC236}">
                  <a16:creationId xmlns:a16="http://schemas.microsoft.com/office/drawing/2014/main" id="{239D8A65-97A1-48DE-93CB-0DBAD33F3F83}"/>
                </a:ext>
              </a:extLst>
            </p:cNvPr>
            <p:cNvSpPr txBox="1"/>
            <p:nvPr/>
          </p:nvSpPr>
          <p:spPr>
            <a:xfrm>
              <a:off x="5525368" y="1075378"/>
              <a:ext cx="5522591" cy="307777"/>
            </a:xfrm>
            <a:prstGeom prst="rect">
              <a:avLst/>
            </a:prstGeom>
            <a:noFill/>
          </p:spPr>
          <p:txBody>
            <a:bodyPr wrap="square" lIns="0" tIns="0" rIns="0" bIns="0" rtlCol="0">
              <a:spAutoFit/>
            </a:bodyPr>
            <a:lstStyle/>
            <a:p>
              <a:pPr lvl="0"/>
              <a:r>
                <a:rPr lang="en-US" sz="2000" b="1" dirty="0">
                  <a:latin typeface="Open Sans" panose="020B0606030504020204" pitchFamily="34" charset="0"/>
                  <a:ea typeface="Open Sans" panose="020B0606030504020204" pitchFamily="34" charset="0"/>
                  <a:cs typeface="Open Sans" panose="020B0606030504020204" pitchFamily="34" charset="0"/>
                </a:rPr>
                <a:t>PROBLEM</a:t>
              </a:r>
            </a:p>
          </p:txBody>
        </p:sp>
      </p:grpSp>
      <p:pic>
        <p:nvPicPr>
          <p:cNvPr id="1032" name="Picture 8" descr="A Roma raccolta rifiuti sempre più a rischio. Ama accusa la Regione e ...">
            <a:extLst>
              <a:ext uri="{FF2B5EF4-FFF2-40B4-BE49-F238E27FC236}">
                <a16:creationId xmlns:a16="http://schemas.microsoft.com/office/drawing/2014/main" id="{C5ED9E0E-D816-1C6E-335D-55DD01AC8FCE}"/>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r="29356" b="11925"/>
          <a:stretch/>
        </p:blipFill>
        <p:spPr bwMode="auto">
          <a:xfrm>
            <a:off x="0" y="1651379"/>
            <a:ext cx="5568287" cy="52066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10190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Problems We Solve | Our Pacific Office">
            <a:extLst>
              <a:ext uri="{FF2B5EF4-FFF2-40B4-BE49-F238E27FC236}">
                <a16:creationId xmlns:a16="http://schemas.microsoft.com/office/drawing/2014/main" id="{DDDE5CD0-76B5-3A29-167D-0099492D5C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447801"/>
            <a:ext cx="12192000" cy="54102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9FB7E173-F83F-4FFF-8A2A-611A90214159}"/>
              </a:ext>
            </a:extLst>
          </p:cNvPr>
          <p:cNvSpPr/>
          <p:nvPr/>
        </p:nvSpPr>
        <p:spPr>
          <a:xfrm>
            <a:off x="341194" y="0"/>
            <a:ext cx="518615" cy="784746"/>
          </a:xfrm>
          <a:prstGeom prst="rect">
            <a:avLst/>
          </a:prstGeom>
          <a:gradFill>
            <a:gsLst>
              <a:gs pos="0">
                <a:schemeClr val="tx1">
                  <a:lumMod val="50000"/>
                  <a:lumOff val="50000"/>
                </a:schemeClr>
              </a:gs>
              <a:gs pos="100000">
                <a:schemeClr val="tx1">
                  <a:lumMod val="85000"/>
                  <a:lumOff val="1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A3A5D11-0B48-4D4A-AF45-9C6C6D367B57}"/>
              </a:ext>
            </a:extLst>
          </p:cNvPr>
          <p:cNvSpPr txBox="1"/>
          <p:nvPr/>
        </p:nvSpPr>
        <p:spPr>
          <a:xfrm>
            <a:off x="0" y="122832"/>
            <a:ext cx="12192000" cy="584775"/>
          </a:xfrm>
          <a:prstGeom prst="rect">
            <a:avLst/>
          </a:prstGeom>
          <a:noFill/>
        </p:spPr>
        <p:txBody>
          <a:bodyPr wrap="square" rtlCol="0">
            <a:spAutoFit/>
          </a:bodyPr>
          <a:lstStyle/>
          <a:p>
            <a:pPr algn="ctr"/>
            <a:r>
              <a:rPr lang="en-US" sz="3200" dirty="0">
                <a:latin typeface="Open Sans SemiBold" panose="020B0706030804020204" pitchFamily="34" charset="0"/>
                <a:ea typeface="Open Sans SemiBold" panose="020B0706030804020204" pitchFamily="34" charset="0"/>
                <a:cs typeface="Open Sans SemiBold" panose="020B0706030804020204" pitchFamily="34" charset="0"/>
              </a:rPr>
              <a:t>Our solutions</a:t>
            </a:r>
          </a:p>
        </p:txBody>
      </p:sp>
      <p:grpSp>
        <p:nvGrpSpPr>
          <p:cNvPr id="7" name="Group 6">
            <a:extLst>
              <a:ext uri="{FF2B5EF4-FFF2-40B4-BE49-F238E27FC236}">
                <a16:creationId xmlns:a16="http://schemas.microsoft.com/office/drawing/2014/main" id="{A5103854-4133-417E-B80F-35DFBBAE369F}"/>
              </a:ext>
            </a:extLst>
          </p:cNvPr>
          <p:cNvGrpSpPr/>
          <p:nvPr/>
        </p:nvGrpSpPr>
        <p:grpSpPr>
          <a:xfrm>
            <a:off x="5028205" y="1691641"/>
            <a:ext cx="3160252" cy="2681421"/>
            <a:chOff x="1037230" y="1527313"/>
            <a:chExt cx="3160252" cy="2681421"/>
          </a:xfrm>
        </p:grpSpPr>
        <p:grpSp>
          <p:nvGrpSpPr>
            <p:cNvPr id="6" name="Group 5">
              <a:extLst>
                <a:ext uri="{FF2B5EF4-FFF2-40B4-BE49-F238E27FC236}">
                  <a16:creationId xmlns:a16="http://schemas.microsoft.com/office/drawing/2014/main" id="{8D058CF1-FA72-47C2-B82F-247BD6C6D9A4}"/>
                </a:ext>
              </a:extLst>
            </p:cNvPr>
            <p:cNvGrpSpPr/>
            <p:nvPr/>
          </p:nvGrpSpPr>
          <p:grpSpPr>
            <a:xfrm>
              <a:off x="1037230" y="1527313"/>
              <a:ext cx="3160252" cy="932160"/>
              <a:chOff x="-1050878" y="2212293"/>
              <a:chExt cx="2769337" cy="932160"/>
            </a:xfrm>
          </p:grpSpPr>
          <p:sp>
            <p:nvSpPr>
              <p:cNvPr id="2" name="Rectangle: Rounded Corners 1">
                <a:extLst>
                  <a:ext uri="{FF2B5EF4-FFF2-40B4-BE49-F238E27FC236}">
                    <a16:creationId xmlns:a16="http://schemas.microsoft.com/office/drawing/2014/main" id="{C67A471A-7749-4DD2-B39E-33BE87B37042}"/>
                  </a:ext>
                </a:extLst>
              </p:cNvPr>
              <p:cNvSpPr/>
              <p:nvPr/>
            </p:nvSpPr>
            <p:spPr>
              <a:xfrm>
                <a:off x="1625242" y="2212293"/>
                <a:ext cx="93217" cy="932160"/>
              </a:xfrm>
              <a:prstGeom prst="roundRect">
                <a:avLst>
                  <a:gd name="adj" fmla="val 50000"/>
                </a:avLst>
              </a:prstGeom>
              <a:gradFill>
                <a:gsLst>
                  <a:gs pos="0">
                    <a:schemeClr val="accent3"/>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 name="Group 2">
                <a:extLst>
                  <a:ext uri="{FF2B5EF4-FFF2-40B4-BE49-F238E27FC236}">
                    <a16:creationId xmlns:a16="http://schemas.microsoft.com/office/drawing/2014/main" id="{6EEF2091-F223-4D80-95D2-99FD8421A376}"/>
                  </a:ext>
                </a:extLst>
              </p:cNvPr>
              <p:cNvGrpSpPr/>
              <p:nvPr/>
            </p:nvGrpSpPr>
            <p:grpSpPr>
              <a:xfrm>
                <a:off x="-1050878" y="2302180"/>
                <a:ext cx="2538300" cy="536943"/>
                <a:chOff x="4558505" y="5883150"/>
                <a:chExt cx="3397956" cy="536943"/>
              </a:xfrm>
            </p:grpSpPr>
            <p:sp>
              <p:nvSpPr>
                <p:cNvPr id="17" name="TextBox 16">
                  <a:extLst>
                    <a:ext uri="{FF2B5EF4-FFF2-40B4-BE49-F238E27FC236}">
                      <a16:creationId xmlns:a16="http://schemas.microsoft.com/office/drawing/2014/main" id="{F5CB93FC-4871-4C44-A154-70C93EA3C0EB}"/>
                    </a:ext>
                  </a:extLst>
                </p:cNvPr>
                <p:cNvSpPr txBox="1"/>
                <p:nvPr/>
              </p:nvSpPr>
              <p:spPr>
                <a:xfrm>
                  <a:off x="4558505" y="6204649"/>
                  <a:ext cx="3397956" cy="215444"/>
                </a:xfrm>
                <a:prstGeom prst="rect">
                  <a:avLst/>
                </a:prstGeom>
                <a:noFill/>
              </p:spPr>
              <p:txBody>
                <a:bodyPr wrap="square" lIns="0" tIns="0" rIns="0" bIns="0" rtlCol="0">
                  <a:spAutoFit/>
                </a:bodyPr>
                <a:lstStyle/>
                <a:p>
                  <a:pPr lvl="0" algn="r"/>
                  <a:r>
                    <a:rPr lang="en-US" sz="1400" dirty="0">
                      <a:latin typeface="Open Sans Light" panose="020B0306030504020204" pitchFamily="34" charset="0"/>
                      <a:ea typeface="Open Sans Light" panose="020B0306030504020204" pitchFamily="34" charset="0"/>
                      <a:cs typeface="Open Sans Light" panose="020B0306030504020204" pitchFamily="34" charset="0"/>
                    </a:rPr>
                    <a:t>Detect the bin’s filling status</a:t>
                  </a:r>
                </a:p>
              </p:txBody>
            </p:sp>
            <p:sp>
              <p:nvSpPr>
                <p:cNvPr id="18" name="TextBox 17">
                  <a:extLst>
                    <a:ext uri="{FF2B5EF4-FFF2-40B4-BE49-F238E27FC236}">
                      <a16:creationId xmlns:a16="http://schemas.microsoft.com/office/drawing/2014/main" id="{64B8AED8-BAAC-4ECF-8433-BA61DF2A0F76}"/>
                    </a:ext>
                  </a:extLst>
                </p:cNvPr>
                <p:cNvSpPr txBox="1"/>
                <p:nvPr/>
              </p:nvSpPr>
              <p:spPr>
                <a:xfrm>
                  <a:off x="4558505" y="5883150"/>
                  <a:ext cx="3397956" cy="246221"/>
                </a:xfrm>
                <a:prstGeom prst="rect">
                  <a:avLst/>
                </a:prstGeom>
                <a:noFill/>
              </p:spPr>
              <p:txBody>
                <a:bodyPr wrap="square" lIns="0" tIns="0" rIns="0" bIns="0" rtlCol="0">
                  <a:spAutoFit/>
                </a:bodyPr>
                <a:lstStyle/>
                <a:p>
                  <a:pPr lvl="0" algn="r"/>
                  <a:r>
                    <a:rPr lang="en-US" sz="1600" b="1" dirty="0">
                      <a:latin typeface="Open Sans" panose="020B0606030504020204" pitchFamily="34" charset="0"/>
                      <a:ea typeface="Open Sans" panose="020B0606030504020204" pitchFamily="34" charset="0"/>
                      <a:cs typeface="Open Sans" panose="020B0606030504020204" pitchFamily="34" charset="0"/>
                    </a:rPr>
                    <a:t>Solution 1</a:t>
                  </a:r>
                </a:p>
              </p:txBody>
            </p:sp>
          </p:grpSp>
        </p:grpSp>
        <p:grpSp>
          <p:nvGrpSpPr>
            <p:cNvPr id="35" name="Group 34">
              <a:extLst>
                <a:ext uri="{FF2B5EF4-FFF2-40B4-BE49-F238E27FC236}">
                  <a16:creationId xmlns:a16="http://schemas.microsoft.com/office/drawing/2014/main" id="{39C9EA4D-BCE5-4CEA-9C2F-37E3CD1B6A87}"/>
                </a:ext>
              </a:extLst>
            </p:cNvPr>
            <p:cNvGrpSpPr/>
            <p:nvPr/>
          </p:nvGrpSpPr>
          <p:grpSpPr>
            <a:xfrm>
              <a:off x="1037230" y="3151016"/>
              <a:ext cx="3160252" cy="1057718"/>
              <a:chOff x="-1050878" y="2212292"/>
              <a:chExt cx="2769337" cy="1057718"/>
            </a:xfrm>
          </p:grpSpPr>
          <p:sp>
            <p:nvSpPr>
              <p:cNvPr id="36" name="Rectangle: Rounded Corners 35">
                <a:extLst>
                  <a:ext uri="{FF2B5EF4-FFF2-40B4-BE49-F238E27FC236}">
                    <a16:creationId xmlns:a16="http://schemas.microsoft.com/office/drawing/2014/main" id="{81088A1A-4BF8-4E32-8FDC-FEE74177C673}"/>
                  </a:ext>
                </a:extLst>
              </p:cNvPr>
              <p:cNvSpPr/>
              <p:nvPr/>
            </p:nvSpPr>
            <p:spPr>
              <a:xfrm>
                <a:off x="1625242" y="2212292"/>
                <a:ext cx="93217" cy="1057717"/>
              </a:xfrm>
              <a:prstGeom prst="roundRect">
                <a:avLst>
                  <a:gd name="adj" fmla="val 50000"/>
                </a:avLst>
              </a:prstGeom>
              <a:gradFill>
                <a:gsLst>
                  <a:gs pos="0">
                    <a:schemeClr val="accent3"/>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a:extLst>
                  <a:ext uri="{FF2B5EF4-FFF2-40B4-BE49-F238E27FC236}">
                    <a16:creationId xmlns:a16="http://schemas.microsoft.com/office/drawing/2014/main" id="{95DE0F3D-10BC-48AA-B493-6AC22CE9DA71}"/>
                  </a:ext>
                </a:extLst>
              </p:cNvPr>
              <p:cNvGrpSpPr/>
              <p:nvPr/>
            </p:nvGrpSpPr>
            <p:grpSpPr>
              <a:xfrm>
                <a:off x="-1050878" y="2302180"/>
                <a:ext cx="2538300" cy="967830"/>
                <a:chOff x="4558505" y="5883150"/>
                <a:chExt cx="3397956" cy="967830"/>
              </a:xfrm>
            </p:grpSpPr>
            <p:sp>
              <p:nvSpPr>
                <p:cNvPr id="38" name="TextBox 37">
                  <a:extLst>
                    <a:ext uri="{FF2B5EF4-FFF2-40B4-BE49-F238E27FC236}">
                      <a16:creationId xmlns:a16="http://schemas.microsoft.com/office/drawing/2014/main" id="{3D5FDB39-E130-40C9-91D1-7EDF8AEB7027}"/>
                    </a:ext>
                  </a:extLst>
                </p:cNvPr>
                <p:cNvSpPr txBox="1"/>
                <p:nvPr/>
              </p:nvSpPr>
              <p:spPr>
                <a:xfrm>
                  <a:off x="4558505" y="6204649"/>
                  <a:ext cx="3397956" cy="646331"/>
                </a:xfrm>
                <a:prstGeom prst="rect">
                  <a:avLst/>
                </a:prstGeom>
                <a:noFill/>
              </p:spPr>
              <p:txBody>
                <a:bodyPr wrap="square" lIns="0" tIns="0" rIns="0" bIns="0" rtlCol="0">
                  <a:spAutoFit/>
                </a:bodyPr>
                <a:lstStyle/>
                <a:p>
                  <a:pPr lvl="0" algn="r"/>
                  <a:r>
                    <a:rPr lang="en-US" sz="1400" dirty="0">
                      <a:latin typeface="Open Sans Light" panose="020B0306030504020204" pitchFamily="34" charset="0"/>
                      <a:ea typeface="Open Sans Light" panose="020B0306030504020204" pitchFamily="34" charset="0"/>
                      <a:cs typeface="Open Sans Light" panose="020B0306030504020204" pitchFamily="34" charset="0"/>
                    </a:rPr>
                    <a:t>Optimize collection logistics by proposing the optimal routing for vehicles</a:t>
                  </a:r>
                </a:p>
              </p:txBody>
            </p:sp>
            <p:sp>
              <p:nvSpPr>
                <p:cNvPr id="39" name="TextBox 38">
                  <a:extLst>
                    <a:ext uri="{FF2B5EF4-FFF2-40B4-BE49-F238E27FC236}">
                      <a16:creationId xmlns:a16="http://schemas.microsoft.com/office/drawing/2014/main" id="{AF381A8E-5EBD-4E31-A34C-38413BE9A85E}"/>
                    </a:ext>
                  </a:extLst>
                </p:cNvPr>
                <p:cNvSpPr txBox="1"/>
                <p:nvPr/>
              </p:nvSpPr>
              <p:spPr>
                <a:xfrm>
                  <a:off x="4558505" y="5883150"/>
                  <a:ext cx="3397956" cy="246221"/>
                </a:xfrm>
                <a:prstGeom prst="rect">
                  <a:avLst/>
                </a:prstGeom>
                <a:noFill/>
              </p:spPr>
              <p:txBody>
                <a:bodyPr wrap="square" lIns="0" tIns="0" rIns="0" bIns="0" rtlCol="0">
                  <a:spAutoFit/>
                </a:bodyPr>
                <a:lstStyle/>
                <a:p>
                  <a:pPr lvl="0" algn="r"/>
                  <a:r>
                    <a:rPr lang="en-US" sz="1600" b="1" dirty="0">
                      <a:latin typeface="Open Sans" panose="020B0606030504020204" pitchFamily="34" charset="0"/>
                      <a:ea typeface="Open Sans" panose="020B0606030504020204" pitchFamily="34" charset="0"/>
                      <a:cs typeface="Open Sans" panose="020B0606030504020204" pitchFamily="34" charset="0"/>
                    </a:rPr>
                    <a:t>Solution 2</a:t>
                  </a:r>
                </a:p>
              </p:txBody>
            </p:sp>
          </p:grpSp>
        </p:grpSp>
      </p:grpSp>
      <p:grpSp>
        <p:nvGrpSpPr>
          <p:cNvPr id="11" name="Group 39">
            <a:extLst>
              <a:ext uri="{FF2B5EF4-FFF2-40B4-BE49-F238E27FC236}">
                <a16:creationId xmlns:a16="http://schemas.microsoft.com/office/drawing/2014/main" id="{40748CA4-9825-D8C8-9BFD-79105D688A14}"/>
              </a:ext>
            </a:extLst>
          </p:cNvPr>
          <p:cNvGrpSpPr/>
          <p:nvPr/>
        </p:nvGrpSpPr>
        <p:grpSpPr>
          <a:xfrm>
            <a:off x="8487802" y="1691641"/>
            <a:ext cx="3160252" cy="932160"/>
            <a:chOff x="-1050878" y="2212293"/>
            <a:chExt cx="2769337" cy="932160"/>
          </a:xfrm>
        </p:grpSpPr>
        <p:sp>
          <p:nvSpPr>
            <p:cNvPr id="12" name="Rectangle: Rounded Corners 40">
              <a:extLst>
                <a:ext uri="{FF2B5EF4-FFF2-40B4-BE49-F238E27FC236}">
                  <a16:creationId xmlns:a16="http://schemas.microsoft.com/office/drawing/2014/main" id="{BCB572FA-4868-32DF-2F38-107ABA5953D7}"/>
                </a:ext>
              </a:extLst>
            </p:cNvPr>
            <p:cNvSpPr/>
            <p:nvPr/>
          </p:nvSpPr>
          <p:spPr>
            <a:xfrm>
              <a:off x="1625242" y="2212293"/>
              <a:ext cx="93217" cy="932160"/>
            </a:xfrm>
            <a:prstGeom prst="roundRect">
              <a:avLst>
                <a:gd name="adj" fmla="val 50000"/>
              </a:avLst>
            </a:prstGeom>
            <a:gradFill>
              <a:gsLst>
                <a:gs pos="0">
                  <a:schemeClr val="accent3"/>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41">
              <a:extLst>
                <a:ext uri="{FF2B5EF4-FFF2-40B4-BE49-F238E27FC236}">
                  <a16:creationId xmlns:a16="http://schemas.microsoft.com/office/drawing/2014/main" id="{6566504F-9A04-C880-473C-E202928FCA85}"/>
                </a:ext>
              </a:extLst>
            </p:cNvPr>
            <p:cNvGrpSpPr/>
            <p:nvPr/>
          </p:nvGrpSpPr>
          <p:grpSpPr>
            <a:xfrm>
              <a:off x="-1050878" y="2302180"/>
              <a:ext cx="2538300" cy="752386"/>
              <a:chOff x="4558505" y="5883150"/>
              <a:chExt cx="3397956" cy="752386"/>
            </a:xfrm>
          </p:grpSpPr>
          <p:sp>
            <p:nvSpPr>
              <p:cNvPr id="14" name="TextBox 42">
                <a:extLst>
                  <a:ext uri="{FF2B5EF4-FFF2-40B4-BE49-F238E27FC236}">
                    <a16:creationId xmlns:a16="http://schemas.microsoft.com/office/drawing/2014/main" id="{BEA52D28-006C-EE35-6054-35A909B6BAB9}"/>
                  </a:ext>
                </a:extLst>
              </p:cNvPr>
              <p:cNvSpPr txBox="1"/>
              <p:nvPr/>
            </p:nvSpPr>
            <p:spPr>
              <a:xfrm>
                <a:off x="4558505" y="6204649"/>
                <a:ext cx="3397956" cy="430887"/>
              </a:xfrm>
              <a:prstGeom prst="rect">
                <a:avLst/>
              </a:prstGeom>
              <a:noFill/>
            </p:spPr>
            <p:txBody>
              <a:bodyPr wrap="square" lIns="0" tIns="0" rIns="0" bIns="0" rtlCol="0">
                <a:spAutoFit/>
              </a:bodyPr>
              <a:lstStyle/>
              <a:p>
                <a:pPr lvl="0" algn="r"/>
                <a:r>
                  <a:rPr lang="en-US" sz="1400" dirty="0">
                    <a:latin typeface="Open Sans Light" panose="020B0306030504020204" pitchFamily="34" charset="0"/>
                    <a:ea typeface="Open Sans Light" panose="020B0306030504020204" pitchFamily="34" charset="0"/>
                    <a:cs typeface="Open Sans Light" panose="020B0306030504020204" pitchFamily="34" charset="0"/>
                  </a:rPr>
                  <a:t>Manage access to bins via contactless card</a:t>
                </a:r>
              </a:p>
            </p:txBody>
          </p:sp>
          <p:sp>
            <p:nvSpPr>
              <p:cNvPr id="15" name="TextBox 43">
                <a:extLst>
                  <a:ext uri="{FF2B5EF4-FFF2-40B4-BE49-F238E27FC236}">
                    <a16:creationId xmlns:a16="http://schemas.microsoft.com/office/drawing/2014/main" id="{1CB7F032-661C-799A-3639-91BA7F844FAF}"/>
                  </a:ext>
                </a:extLst>
              </p:cNvPr>
              <p:cNvSpPr txBox="1"/>
              <p:nvPr/>
            </p:nvSpPr>
            <p:spPr>
              <a:xfrm>
                <a:off x="4558505" y="5883150"/>
                <a:ext cx="3397956" cy="246221"/>
              </a:xfrm>
              <a:prstGeom prst="rect">
                <a:avLst/>
              </a:prstGeom>
              <a:noFill/>
            </p:spPr>
            <p:txBody>
              <a:bodyPr wrap="square" lIns="0" tIns="0" rIns="0" bIns="0" rtlCol="0">
                <a:spAutoFit/>
              </a:bodyPr>
              <a:lstStyle/>
              <a:p>
                <a:pPr lvl="0" algn="r"/>
                <a:r>
                  <a:rPr lang="en-US" sz="1600" b="1" dirty="0">
                    <a:latin typeface="Open Sans" panose="020B0606030504020204" pitchFamily="34" charset="0"/>
                    <a:ea typeface="Open Sans" panose="020B0606030504020204" pitchFamily="34" charset="0"/>
                    <a:cs typeface="Open Sans" panose="020B0606030504020204" pitchFamily="34" charset="0"/>
                  </a:rPr>
                  <a:t>Solution 3</a:t>
                </a:r>
              </a:p>
            </p:txBody>
          </p:sp>
        </p:grpSp>
      </p:grpSp>
      <p:grpSp>
        <p:nvGrpSpPr>
          <p:cNvPr id="27" name="Group 39">
            <a:extLst>
              <a:ext uri="{FF2B5EF4-FFF2-40B4-BE49-F238E27FC236}">
                <a16:creationId xmlns:a16="http://schemas.microsoft.com/office/drawing/2014/main" id="{9C9507B5-324D-0794-D668-F2FCC0207524}"/>
              </a:ext>
            </a:extLst>
          </p:cNvPr>
          <p:cNvGrpSpPr/>
          <p:nvPr/>
        </p:nvGrpSpPr>
        <p:grpSpPr>
          <a:xfrm>
            <a:off x="8478277" y="3303036"/>
            <a:ext cx="3160252" cy="932160"/>
            <a:chOff x="-1050878" y="2212293"/>
            <a:chExt cx="2769337" cy="932160"/>
          </a:xfrm>
        </p:grpSpPr>
        <p:sp>
          <p:nvSpPr>
            <p:cNvPr id="28" name="Rectangle: Rounded Corners 40">
              <a:extLst>
                <a:ext uri="{FF2B5EF4-FFF2-40B4-BE49-F238E27FC236}">
                  <a16:creationId xmlns:a16="http://schemas.microsoft.com/office/drawing/2014/main" id="{0F8E2D4A-94C0-259C-BEFC-E56C33BEAE04}"/>
                </a:ext>
              </a:extLst>
            </p:cNvPr>
            <p:cNvSpPr/>
            <p:nvPr/>
          </p:nvSpPr>
          <p:spPr>
            <a:xfrm>
              <a:off x="1625242" y="2212293"/>
              <a:ext cx="93217" cy="932160"/>
            </a:xfrm>
            <a:prstGeom prst="roundRect">
              <a:avLst>
                <a:gd name="adj" fmla="val 50000"/>
              </a:avLst>
            </a:prstGeom>
            <a:gradFill>
              <a:gsLst>
                <a:gs pos="0">
                  <a:schemeClr val="accent3"/>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41">
              <a:extLst>
                <a:ext uri="{FF2B5EF4-FFF2-40B4-BE49-F238E27FC236}">
                  <a16:creationId xmlns:a16="http://schemas.microsoft.com/office/drawing/2014/main" id="{3430BC85-1E30-7EF3-29AB-2C2324455D44}"/>
                </a:ext>
              </a:extLst>
            </p:cNvPr>
            <p:cNvGrpSpPr/>
            <p:nvPr/>
          </p:nvGrpSpPr>
          <p:grpSpPr>
            <a:xfrm>
              <a:off x="-1050878" y="2302180"/>
              <a:ext cx="2538300" cy="752386"/>
              <a:chOff x="4558505" y="5883150"/>
              <a:chExt cx="3397956" cy="752386"/>
            </a:xfrm>
          </p:grpSpPr>
          <p:sp>
            <p:nvSpPr>
              <p:cNvPr id="30" name="TextBox 42">
                <a:extLst>
                  <a:ext uri="{FF2B5EF4-FFF2-40B4-BE49-F238E27FC236}">
                    <a16:creationId xmlns:a16="http://schemas.microsoft.com/office/drawing/2014/main" id="{6E29133D-261B-8377-1F74-CA28FD0E9A2B}"/>
                  </a:ext>
                </a:extLst>
              </p:cNvPr>
              <p:cNvSpPr txBox="1"/>
              <p:nvPr/>
            </p:nvSpPr>
            <p:spPr>
              <a:xfrm>
                <a:off x="4558505" y="6204649"/>
                <a:ext cx="3397956" cy="430887"/>
              </a:xfrm>
              <a:prstGeom prst="rect">
                <a:avLst/>
              </a:prstGeom>
              <a:noFill/>
            </p:spPr>
            <p:txBody>
              <a:bodyPr wrap="square" lIns="0" tIns="0" rIns="0" bIns="0" rtlCol="0">
                <a:spAutoFit/>
              </a:bodyPr>
              <a:lstStyle/>
              <a:p>
                <a:pPr lvl="0" algn="r"/>
                <a:r>
                  <a:rPr lang="en-US" sz="1400" dirty="0">
                    <a:latin typeface="Open Sans Light" panose="020B0306030504020204" pitchFamily="34" charset="0"/>
                    <a:ea typeface="Open Sans Light" panose="020B0306030504020204" pitchFamily="34" charset="0"/>
                    <a:cs typeface="Open Sans Light" panose="020B0306030504020204" pitchFamily="34" charset="0"/>
                  </a:rPr>
                  <a:t>Alert operators in case of bin tampering with or fire</a:t>
                </a:r>
              </a:p>
            </p:txBody>
          </p:sp>
          <p:sp>
            <p:nvSpPr>
              <p:cNvPr id="31" name="TextBox 43">
                <a:extLst>
                  <a:ext uri="{FF2B5EF4-FFF2-40B4-BE49-F238E27FC236}">
                    <a16:creationId xmlns:a16="http://schemas.microsoft.com/office/drawing/2014/main" id="{182C1252-76A4-3081-F9A2-B6091446CE8C}"/>
                  </a:ext>
                </a:extLst>
              </p:cNvPr>
              <p:cNvSpPr txBox="1"/>
              <p:nvPr/>
            </p:nvSpPr>
            <p:spPr>
              <a:xfrm>
                <a:off x="4558505" y="5883150"/>
                <a:ext cx="3397956" cy="246221"/>
              </a:xfrm>
              <a:prstGeom prst="rect">
                <a:avLst/>
              </a:prstGeom>
              <a:noFill/>
            </p:spPr>
            <p:txBody>
              <a:bodyPr wrap="square" lIns="0" tIns="0" rIns="0" bIns="0" rtlCol="0">
                <a:spAutoFit/>
              </a:bodyPr>
              <a:lstStyle/>
              <a:p>
                <a:pPr lvl="0" algn="r"/>
                <a:r>
                  <a:rPr lang="en-US" sz="1600" b="1" dirty="0">
                    <a:latin typeface="Open Sans" panose="020B0606030504020204" pitchFamily="34" charset="0"/>
                    <a:ea typeface="Open Sans" panose="020B0606030504020204" pitchFamily="34" charset="0"/>
                    <a:cs typeface="Open Sans" panose="020B0606030504020204" pitchFamily="34" charset="0"/>
                  </a:rPr>
                  <a:t>Solution 4</a:t>
                </a:r>
              </a:p>
            </p:txBody>
          </p:sp>
        </p:grpSp>
      </p:grpSp>
    </p:spTree>
    <p:extLst>
      <p:ext uri="{BB962C8B-B14F-4D97-AF65-F5344CB8AC3E}">
        <p14:creationId xmlns:p14="http://schemas.microsoft.com/office/powerpoint/2010/main" val="20348929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21">
            <a:extLst>
              <a:ext uri="{FF2B5EF4-FFF2-40B4-BE49-F238E27FC236}">
                <a16:creationId xmlns:a16="http://schemas.microsoft.com/office/drawing/2014/main" id="{78638E88-7887-9B3F-7CB2-DCAB33297166}"/>
              </a:ext>
            </a:extLst>
          </p:cNvPr>
          <p:cNvSpPr/>
          <p:nvPr/>
        </p:nvSpPr>
        <p:spPr>
          <a:xfrm>
            <a:off x="1103471" y="2608141"/>
            <a:ext cx="618335" cy="618335"/>
          </a:xfrm>
          <a:prstGeom prst="ellipse">
            <a:avLst/>
          </a:prstGeom>
          <a:gradFill>
            <a:gsLst>
              <a:gs pos="25000">
                <a:schemeClr val="accent3"/>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9FB7E173-F83F-4FFF-8A2A-611A90214159}"/>
              </a:ext>
            </a:extLst>
          </p:cNvPr>
          <p:cNvSpPr/>
          <p:nvPr/>
        </p:nvSpPr>
        <p:spPr>
          <a:xfrm>
            <a:off x="341194" y="0"/>
            <a:ext cx="518615" cy="784746"/>
          </a:xfrm>
          <a:prstGeom prst="rect">
            <a:avLst/>
          </a:prstGeom>
          <a:gradFill>
            <a:gsLst>
              <a:gs pos="0">
                <a:schemeClr val="tx1">
                  <a:lumMod val="50000"/>
                  <a:lumOff val="50000"/>
                </a:schemeClr>
              </a:gs>
              <a:gs pos="100000">
                <a:schemeClr val="tx1">
                  <a:lumMod val="85000"/>
                  <a:lumOff val="1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A3A5D11-0B48-4D4A-AF45-9C6C6D367B57}"/>
              </a:ext>
            </a:extLst>
          </p:cNvPr>
          <p:cNvSpPr txBox="1"/>
          <p:nvPr/>
        </p:nvSpPr>
        <p:spPr>
          <a:xfrm>
            <a:off x="0" y="162040"/>
            <a:ext cx="12192000" cy="584775"/>
          </a:xfrm>
          <a:prstGeom prst="rect">
            <a:avLst/>
          </a:prstGeom>
          <a:noFill/>
        </p:spPr>
        <p:txBody>
          <a:bodyPr wrap="square" rtlCol="0">
            <a:spAutoFit/>
          </a:bodyPr>
          <a:lstStyle/>
          <a:p>
            <a:pPr algn="ctr"/>
            <a:r>
              <a:rPr lang="en-US" sz="3200" dirty="0">
                <a:latin typeface="Open Sans SemiBold" panose="020B0706030804020204" pitchFamily="34" charset="0"/>
                <a:ea typeface="Open Sans SemiBold" panose="020B0706030804020204" pitchFamily="34" charset="0"/>
                <a:cs typeface="Open Sans SemiBold" panose="020B0706030804020204" pitchFamily="34" charset="0"/>
              </a:rPr>
              <a:t>Smart Bin: Features </a:t>
            </a:r>
          </a:p>
        </p:txBody>
      </p:sp>
      <p:grpSp>
        <p:nvGrpSpPr>
          <p:cNvPr id="11" name="Group 10">
            <a:extLst>
              <a:ext uri="{FF2B5EF4-FFF2-40B4-BE49-F238E27FC236}">
                <a16:creationId xmlns:a16="http://schemas.microsoft.com/office/drawing/2014/main" id="{56430F02-07D4-4364-842A-909AB35BE2B5}"/>
              </a:ext>
            </a:extLst>
          </p:cNvPr>
          <p:cNvGrpSpPr/>
          <p:nvPr/>
        </p:nvGrpSpPr>
        <p:grpSpPr>
          <a:xfrm>
            <a:off x="2316096" y="1265904"/>
            <a:ext cx="2614478" cy="3711890"/>
            <a:chOff x="2329756" y="1749640"/>
            <a:chExt cx="2614478" cy="3711890"/>
          </a:xfrm>
        </p:grpSpPr>
        <p:sp>
          <p:nvSpPr>
            <p:cNvPr id="48" name="TextBox 47">
              <a:extLst>
                <a:ext uri="{FF2B5EF4-FFF2-40B4-BE49-F238E27FC236}">
                  <a16:creationId xmlns:a16="http://schemas.microsoft.com/office/drawing/2014/main" id="{01022273-EA1D-463D-8FB9-954C67FC0FBE}"/>
                </a:ext>
              </a:extLst>
            </p:cNvPr>
            <p:cNvSpPr txBox="1"/>
            <p:nvPr/>
          </p:nvSpPr>
          <p:spPr>
            <a:xfrm>
              <a:off x="2381675" y="1749640"/>
              <a:ext cx="2562559" cy="938719"/>
            </a:xfrm>
            <a:prstGeom prst="rect">
              <a:avLst/>
            </a:prstGeom>
            <a:noFill/>
          </p:spPr>
          <p:txBody>
            <a:bodyPr wrap="square" lIns="0" tIns="0" rIns="0" bIns="0" rtlCol="0">
              <a:spAutoFit/>
            </a:bodyPr>
            <a:lstStyle/>
            <a:p>
              <a:pPr>
                <a:spcBef>
                  <a:spcPts val="600"/>
                </a:spcBef>
              </a:pPr>
              <a:r>
                <a:rPr lang="en-US" sz="1400" b="1" dirty="0">
                  <a:latin typeface="Open Sans" panose="020B0606030504020204" pitchFamily="34" charset="0"/>
                  <a:ea typeface="Open Sans" panose="020B0606030504020204" pitchFamily="34" charset="0"/>
                  <a:cs typeface="Open Sans" panose="020B0606030504020204" pitchFamily="34" charset="0"/>
                </a:rPr>
                <a:t>Solar powered</a:t>
              </a:r>
            </a:p>
            <a:p>
              <a:pPr>
                <a:spcBef>
                  <a:spcPts val="600"/>
                </a:spcBef>
              </a:pPr>
              <a:r>
                <a:rPr lang="en-US" sz="1400" dirty="0">
                  <a:latin typeface="Open Sans Light" panose="020B0306030504020204" pitchFamily="34" charset="0"/>
                  <a:ea typeface="Open Sans Light" panose="020B0306030504020204" pitchFamily="34" charset="0"/>
                  <a:cs typeface="Open Sans Light" panose="020B0306030504020204" pitchFamily="34" charset="0"/>
                </a:rPr>
                <a:t>The bin is powered by the sun's energy, thanks to a small and efficient solar panel</a:t>
              </a:r>
            </a:p>
          </p:txBody>
        </p:sp>
        <p:sp>
          <p:nvSpPr>
            <p:cNvPr id="51" name="TextBox 50">
              <a:extLst>
                <a:ext uri="{FF2B5EF4-FFF2-40B4-BE49-F238E27FC236}">
                  <a16:creationId xmlns:a16="http://schemas.microsoft.com/office/drawing/2014/main" id="{17497F0E-1CBA-499E-AD86-4C572805E8A9}"/>
                </a:ext>
              </a:extLst>
            </p:cNvPr>
            <p:cNvSpPr txBox="1"/>
            <p:nvPr/>
          </p:nvSpPr>
          <p:spPr>
            <a:xfrm>
              <a:off x="2329756" y="3046576"/>
              <a:ext cx="2562559" cy="938719"/>
            </a:xfrm>
            <a:prstGeom prst="rect">
              <a:avLst/>
            </a:prstGeom>
            <a:noFill/>
          </p:spPr>
          <p:txBody>
            <a:bodyPr wrap="square" lIns="0" tIns="0" rIns="0" bIns="0" rtlCol="0">
              <a:spAutoFit/>
            </a:bodyPr>
            <a:lstStyle/>
            <a:p>
              <a:pPr>
                <a:spcBef>
                  <a:spcPts val="600"/>
                </a:spcBef>
              </a:pPr>
              <a:r>
                <a:rPr lang="en-US" sz="1400" b="1" dirty="0">
                  <a:latin typeface="Open Sans" panose="020B0606030504020204" pitchFamily="34" charset="0"/>
                  <a:ea typeface="Open Sans" panose="020B0606030504020204" pitchFamily="34" charset="0"/>
                  <a:cs typeface="Open Sans" panose="020B0606030504020204" pitchFamily="34" charset="0"/>
                </a:rPr>
                <a:t>CO2 level monitoring</a:t>
              </a:r>
            </a:p>
            <a:p>
              <a:pPr>
                <a:spcBef>
                  <a:spcPts val="600"/>
                </a:spcBef>
              </a:pPr>
              <a:r>
                <a:rPr lang="en-US" sz="1400" dirty="0">
                  <a:latin typeface="Open Sans Light" panose="020B0306030504020204" pitchFamily="34" charset="0"/>
                  <a:ea typeface="Open Sans Light" panose="020B0306030504020204" pitchFamily="34" charset="0"/>
                  <a:cs typeface="Open Sans Light" panose="020B0306030504020204" pitchFamily="34" charset="0"/>
                </a:rPr>
                <a:t>An abnormal level of CO2, in case of fire, is immediately reported via Telegram</a:t>
              </a:r>
            </a:p>
          </p:txBody>
        </p:sp>
        <p:sp>
          <p:nvSpPr>
            <p:cNvPr id="57" name="TextBox 56">
              <a:extLst>
                <a:ext uri="{FF2B5EF4-FFF2-40B4-BE49-F238E27FC236}">
                  <a16:creationId xmlns:a16="http://schemas.microsoft.com/office/drawing/2014/main" id="{3A3BE04B-7341-442B-B8D4-BF8E58072DD4}"/>
                </a:ext>
              </a:extLst>
            </p:cNvPr>
            <p:cNvSpPr txBox="1"/>
            <p:nvPr/>
          </p:nvSpPr>
          <p:spPr>
            <a:xfrm>
              <a:off x="2329756" y="4230424"/>
              <a:ext cx="2562559" cy="1231106"/>
            </a:xfrm>
            <a:prstGeom prst="rect">
              <a:avLst/>
            </a:prstGeom>
            <a:noFill/>
          </p:spPr>
          <p:txBody>
            <a:bodyPr wrap="square" lIns="0" tIns="0" rIns="0" bIns="0" rtlCol="0">
              <a:spAutoFit/>
            </a:bodyPr>
            <a:lstStyle/>
            <a:p>
              <a:pPr>
                <a:spcBef>
                  <a:spcPts val="600"/>
                </a:spcBef>
              </a:pPr>
              <a:r>
                <a:rPr lang="en-US" sz="1400" b="1" dirty="0">
                  <a:latin typeface="Open Sans" panose="020B0606030504020204" pitchFamily="34" charset="0"/>
                  <a:ea typeface="Open Sans" panose="020B0606030504020204" pitchFamily="34" charset="0"/>
                  <a:cs typeface="Open Sans" panose="020B0606030504020204" pitchFamily="34" charset="0"/>
                </a:rPr>
                <a:t>Tilt monitoring</a:t>
              </a:r>
            </a:p>
            <a:p>
              <a:pPr>
                <a:spcBef>
                  <a:spcPts val="600"/>
                </a:spcBef>
              </a:pPr>
              <a:r>
                <a:rPr lang="en-US" sz="1400" dirty="0">
                  <a:latin typeface="Open Sans Light" panose="020B0306030504020204" pitchFamily="34" charset="0"/>
                  <a:ea typeface="Open Sans Light" panose="020B0306030504020204" pitchFamily="34" charset="0"/>
                  <a:cs typeface="Open Sans Light" panose="020B0306030504020204" pitchFamily="34" charset="0"/>
                </a:rPr>
                <a:t>Abnormal inclination of the bin is immediately reported via Telegram</a:t>
              </a:r>
            </a:p>
            <a:p>
              <a:pPr>
                <a:spcBef>
                  <a:spcPts val="600"/>
                </a:spcBef>
              </a:pPr>
              <a:endParaRPr lang="en-US" sz="1400" b="1" dirty="0">
                <a:latin typeface="Open Sans" panose="020B0606030504020204" pitchFamily="34" charset="0"/>
                <a:ea typeface="Open Sans" panose="020B0606030504020204" pitchFamily="34" charset="0"/>
                <a:cs typeface="Open Sans" panose="020B0606030504020204" pitchFamily="34" charset="0"/>
              </a:endParaRPr>
            </a:p>
          </p:txBody>
        </p:sp>
      </p:grpSp>
      <p:sp>
        <p:nvSpPr>
          <p:cNvPr id="7" name="Oval 53">
            <a:extLst>
              <a:ext uri="{FF2B5EF4-FFF2-40B4-BE49-F238E27FC236}">
                <a16:creationId xmlns:a16="http://schemas.microsoft.com/office/drawing/2014/main" id="{BAE2B901-3791-0C25-555F-5B880E62FE52}"/>
              </a:ext>
            </a:extLst>
          </p:cNvPr>
          <p:cNvSpPr/>
          <p:nvPr/>
        </p:nvSpPr>
        <p:spPr>
          <a:xfrm>
            <a:off x="1273211" y="2579080"/>
            <a:ext cx="420720" cy="420720"/>
          </a:xfrm>
          <a:prstGeom prst="ellipse">
            <a:avLst/>
          </a:prstGeom>
          <a:gradFill flip="none" rotWithShape="1">
            <a:gsLst>
              <a:gs pos="0">
                <a:schemeClr val="bg1">
                  <a:lumMod val="85000"/>
                </a:schemeClr>
              </a:gs>
              <a:gs pos="100000">
                <a:schemeClr val="bg1"/>
              </a:gs>
            </a:gsLst>
            <a:lin ang="5400000" scaled="1"/>
            <a:tileRect/>
          </a:gradFill>
          <a:ln w="2857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21">
            <a:extLst>
              <a:ext uri="{FF2B5EF4-FFF2-40B4-BE49-F238E27FC236}">
                <a16:creationId xmlns:a16="http://schemas.microsoft.com/office/drawing/2014/main" id="{EF8F2592-C34C-08E8-3C35-E4458C8FA6BF}"/>
              </a:ext>
            </a:extLst>
          </p:cNvPr>
          <p:cNvSpPr/>
          <p:nvPr/>
        </p:nvSpPr>
        <p:spPr>
          <a:xfrm>
            <a:off x="1103471" y="3730613"/>
            <a:ext cx="618335" cy="618335"/>
          </a:xfrm>
          <a:prstGeom prst="ellipse">
            <a:avLst/>
          </a:prstGeom>
          <a:gradFill>
            <a:gsLst>
              <a:gs pos="25000">
                <a:schemeClr val="accent3"/>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53">
            <a:extLst>
              <a:ext uri="{FF2B5EF4-FFF2-40B4-BE49-F238E27FC236}">
                <a16:creationId xmlns:a16="http://schemas.microsoft.com/office/drawing/2014/main" id="{52B01A5A-D981-0A0D-B46D-26104CE1DBDD}"/>
              </a:ext>
            </a:extLst>
          </p:cNvPr>
          <p:cNvSpPr/>
          <p:nvPr/>
        </p:nvSpPr>
        <p:spPr>
          <a:xfrm>
            <a:off x="1273211" y="3701552"/>
            <a:ext cx="420720" cy="420720"/>
          </a:xfrm>
          <a:prstGeom prst="ellipse">
            <a:avLst/>
          </a:prstGeom>
          <a:gradFill flip="none" rotWithShape="1">
            <a:gsLst>
              <a:gs pos="0">
                <a:schemeClr val="bg1">
                  <a:lumMod val="85000"/>
                </a:schemeClr>
              </a:gs>
              <a:gs pos="100000">
                <a:schemeClr val="bg1"/>
              </a:gs>
            </a:gsLst>
            <a:lin ang="5400000" scaled="1"/>
            <a:tileRect/>
          </a:gradFill>
          <a:ln w="2857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21">
            <a:extLst>
              <a:ext uri="{FF2B5EF4-FFF2-40B4-BE49-F238E27FC236}">
                <a16:creationId xmlns:a16="http://schemas.microsoft.com/office/drawing/2014/main" id="{F29CF607-575B-5EA3-96A9-70E4AFFBD010}"/>
              </a:ext>
            </a:extLst>
          </p:cNvPr>
          <p:cNvSpPr/>
          <p:nvPr/>
        </p:nvSpPr>
        <p:spPr>
          <a:xfrm>
            <a:off x="1103471" y="1325436"/>
            <a:ext cx="618335" cy="618335"/>
          </a:xfrm>
          <a:prstGeom prst="ellipse">
            <a:avLst/>
          </a:prstGeom>
          <a:gradFill>
            <a:gsLst>
              <a:gs pos="25000">
                <a:schemeClr val="accent3"/>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Oval 53">
            <a:extLst>
              <a:ext uri="{FF2B5EF4-FFF2-40B4-BE49-F238E27FC236}">
                <a16:creationId xmlns:a16="http://schemas.microsoft.com/office/drawing/2014/main" id="{EBFE0C8D-6150-C417-8719-A78507FAD026}"/>
              </a:ext>
            </a:extLst>
          </p:cNvPr>
          <p:cNvSpPr/>
          <p:nvPr/>
        </p:nvSpPr>
        <p:spPr>
          <a:xfrm>
            <a:off x="1273211" y="1296375"/>
            <a:ext cx="420720" cy="420720"/>
          </a:xfrm>
          <a:prstGeom prst="ellipse">
            <a:avLst/>
          </a:prstGeom>
          <a:gradFill flip="none" rotWithShape="1">
            <a:gsLst>
              <a:gs pos="0">
                <a:schemeClr val="bg1">
                  <a:lumMod val="85000"/>
                </a:schemeClr>
              </a:gs>
              <a:gs pos="100000">
                <a:schemeClr val="bg1"/>
              </a:gs>
            </a:gsLst>
            <a:lin ang="5400000" scaled="1"/>
            <a:tileRect/>
          </a:gradFill>
          <a:ln w="2857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21">
            <a:extLst>
              <a:ext uri="{FF2B5EF4-FFF2-40B4-BE49-F238E27FC236}">
                <a16:creationId xmlns:a16="http://schemas.microsoft.com/office/drawing/2014/main" id="{0C81C7F8-A367-EDE3-4312-7B571478DB59}"/>
              </a:ext>
            </a:extLst>
          </p:cNvPr>
          <p:cNvSpPr/>
          <p:nvPr/>
        </p:nvSpPr>
        <p:spPr>
          <a:xfrm>
            <a:off x="1103471" y="4832917"/>
            <a:ext cx="618335" cy="618335"/>
          </a:xfrm>
          <a:prstGeom prst="ellipse">
            <a:avLst/>
          </a:prstGeom>
          <a:gradFill>
            <a:gsLst>
              <a:gs pos="25000">
                <a:schemeClr val="accent3"/>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53">
            <a:extLst>
              <a:ext uri="{FF2B5EF4-FFF2-40B4-BE49-F238E27FC236}">
                <a16:creationId xmlns:a16="http://schemas.microsoft.com/office/drawing/2014/main" id="{F0DCD8BC-7EB1-2AED-0910-52103B319219}"/>
              </a:ext>
            </a:extLst>
          </p:cNvPr>
          <p:cNvSpPr/>
          <p:nvPr/>
        </p:nvSpPr>
        <p:spPr>
          <a:xfrm>
            <a:off x="1273211" y="4803856"/>
            <a:ext cx="420720" cy="420720"/>
          </a:xfrm>
          <a:prstGeom prst="ellipse">
            <a:avLst/>
          </a:prstGeom>
          <a:gradFill flip="none" rotWithShape="1">
            <a:gsLst>
              <a:gs pos="0">
                <a:schemeClr val="bg1">
                  <a:lumMod val="85000"/>
                </a:schemeClr>
              </a:gs>
              <a:gs pos="100000">
                <a:schemeClr val="bg1"/>
              </a:gs>
            </a:gsLst>
            <a:lin ang="5400000" scaled="1"/>
            <a:tileRect/>
          </a:gradFill>
          <a:ln w="2857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TextBox 56">
            <a:extLst>
              <a:ext uri="{FF2B5EF4-FFF2-40B4-BE49-F238E27FC236}">
                <a16:creationId xmlns:a16="http://schemas.microsoft.com/office/drawing/2014/main" id="{0EF8EDDC-0D5C-DC9B-AD3F-01BF125B7F4A}"/>
              </a:ext>
            </a:extLst>
          </p:cNvPr>
          <p:cNvSpPr txBox="1"/>
          <p:nvPr/>
        </p:nvSpPr>
        <p:spPr>
          <a:xfrm>
            <a:off x="2316096" y="4830466"/>
            <a:ext cx="2562559" cy="1369606"/>
          </a:xfrm>
          <a:prstGeom prst="rect">
            <a:avLst/>
          </a:prstGeom>
          <a:noFill/>
        </p:spPr>
        <p:txBody>
          <a:bodyPr wrap="square" lIns="0" tIns="0" rIns="0" bIns="0" rtlCol="0">
            <a:spAutoFit/>
          </a:bodyPr>
          <a:lstStyle/>
          <a:p>
            <a:pPr>
              <a:spcBef>
                <a:spcPts val="600"/>
              </a:spcBef>
            </a:pPr>
            <a:r>
              <a:rPr lang="en-US" sz="1400" b="1" dirty="0">
                <a:latin typeface="Open Sans" panose="020B0606030504020204" pitchFamily="34" charset="0"/>
                <a:ea typeface="Open Sans" panose="020B0606030504020204" pitchFamily="34" charset="0"/>
                <a:cs typeface="Open Sans" panose="020B0606030504020204" pitchFamily="34" charset="0"/>
              </a:rPr>
              <a:t>Authentication through a contactless card</a:t>
            </a:r>
          </a:p>
          <a:p>
            <a:pPr>
              <a:spcBef>
                <a:spcPts val="600"/>
              </a:spcBef>
            </a:pPr>
            <a:r>
              <a:rPr lang="en-US" sz="1400" dirty="0">
                <a:latin typeface="Open Sans Light" panose="020B0306030504020204" pitchFamily="34" charset="0"/>
                <a:ea typeface="Open Sans Light" panose="020B0306030504020204" pitchFamily="34" charset="0"/>
                <a:cs typeface="Open Sans Light" panose="020B0306030504020204" pitchFamily="34" charset="0"/>
              </a:rPr>
              <a:t>Each apartment is associated with bins and users can throw the garbage only in their apartment’s bins</a:t>
            </a:r>
          </a:p>
        </p:txBody>
      </p:sp>
      <p:sp>
        <p:nvSpPr>
          <p:cNvPr id="43" name="Oval 21">
            <a:extLst>
              <a:ext uri="{FF2B5EF4-FFF2-40B4-BE49-F238E27FC236}">
                <a16:creationId xmlns:a16="http://schemas.microsoft.com/office/drawing/2014/main" id="{5CEF41E8-52FC-AE33-4ECD-6FC46406E00A}"/>
              </a:ext>
            </a:extLst>
          </p:cNvPr>
          <p:cNvSpPr/>
          <p:nvPr/>
        </p:nvSpPr>
        <p:spPr>
          <a:xfrm>
            <a:off x="5604658" y="2638612"/>
            <a:ext cx="618335" cy="618335"/>
          </a:xfrm>
          <a:prstGeom prst="ellipse">
            <a:avLst/>
          </a:prstGeom>
          <a:gradFill>
            <a:gsLst>
              <a:gs pos="25000">
                <a:schemeClr val="accent3"/>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4" name="Group 10">
            <a:extLst>
              <a:ext uri="{FF2B5EF4-FFF2-40B4-BE49-F238E27FC236}">
                <a16:creationId xmlns:a16="http://schemas.microsoft.com/office/drawing/2014/main" id="{DE10DCA0-7B28-1091-72B2-D52A837A36A5}"/>
              </a:ext>
            </a:extLst>
          </p:cNvPr>
          <p:cNvGrpSpPr/>
          <p:nvPr/>
        </p:nvGrpSpPr>
        <p:grpSpPr>
          <a:xfrm>
            <a:off x="6817283" y="1296375"/>
            <a:ext cx="2614478" cy="2451098"/>
            <a:chOff x="2329756" y="1749640"/>
            <a:chExt cx="2614478" cy="2451098"/>
          </a:xfrm>
        </p:grpSpPr>
        <p:sp>
          <p:nvSpPr>
            <p:cNvPr id="45" name="TextBox 47">
              <a:extLst>
                <a:ext uri="{FF2B5EF4-FFF2-40B4-BE49-F238E27FC236}">
                  <a16:creationId xmlns:a16="http://schemas.microsoft.com/office/drawing/2014/main" id="{FDBCCC05-FE4A-A16D-00BE-C204B09805E0}"/>
                </a:ext>
              </a:extLst>
            </p:cNvPr>
            <p:cNvSpPr txBox="1"/>
            <p:nvPr/>
          </p:nvSpPr>
          <p:spPr>
            <a:xfrm>
              <a:off x="2381675" y="1749640"/>
              <a:ext cx="2562559" cy="723275"/>
            </a:xfrm>
            <a:prstGeom prst="rect">
              <a:avLst/>
            </a:prstGeom>
            <a:noFill/>
          </p:spPr>
          <p:txBody>
            <a:bodyPr wrap="square" lIns="0" tIns="0" rIns="0" bIns="0" rtlCol="0">
              <a:spAutoFit/>
            </a:bodyPr>
            <a:lstStyle/>
            <a:p>
              <a:pPr>
                <a:spcBef>
                  <a:spcPts val="600"/>
                </a:spcBef>
              </a:pPr>
              <a:r>
                <a:rPr lang="en-US" sz="1400" b="1" dirty="0">
                  <a:latin typeface="Open Sans" panose="020B0606030504020204" pitchFamily="34" charset="0"/>
                  <a:ea typeface="Open Sans" panose="020B0606030504020204" pitchFamily="34" charset="0"/>
                  <a:cs typeface="Open Sans" panose="020B0606030504020204" pitchFamily="34" charset="0"/>
                </a:rPr>
                <a:t>Fill level detection</a:t>
              </a:r>
            </a:p>
            <a:p>
              <a:pPr>
                <a:spcBef>
                  <a:spcPts val="600"/>
                </a:spcBef>
              </a:pPr>
              <a:r>
                <a:rPr lang="en-US" sz="1400" dirty="0">
                  <a:latin typeface="Open Sans Light" panose="020B0306030504020204" pitchFamily="34" charset="0"/>
                  <a:ea typeface="Open Sans Light" panose="020B0306030504020204" pitchFamily="34" charset="0"/>
                  <a:cs typeface="Open Sans Light" panose="020B0306030504020204" pitchFamily="34" charset="0"/>
                </a:rPr>
                <a:t>Only bins that are not full can be opened</a:t>
              </a:r>
            </a:p>
          </p:txBody>
        </p:sp>
        <p:sp>
          <p:nvSpPr>
            <p:cNvPr id="46" name="TextBox 50">
              <a:extLst>
                <a:ext uri="{FF2B5EF4-FFF2-40B4-BE49-F238E27FC236}">
                  <a16:creationId xmlns:a16="http://schemas.microsoft.com/office/drawing/2014/main" id="{C11A0148-35BF-9E1B-436A-96CE69B2768E}"/>
                </a:ext>
              </a:extLst>
            </p:cNvPr>
            <p:cNvSpPr txBox="1"/>
            <p:nvPr/>
          </p:nvSpPr>
          <p:spPr>
            <a:xfrm>
              <a:off x="2329756" y="3046576"/>
              <a:ext cx="2562559" cy="1154162"/>
            </a:xfrm>
            <a:prstGeom prst="rect">
              <a:avLst/>
            </a:prstGeom>
            <a:noFill/>
          </p:spPr>
          <p:txBody>
            <a:bodyPr wrap="square" lIns="0" tIns="0" rIns="0" bIns="0" rtlCol="0">
              <a:spAutoFit/>
            </a:bodyPr>
            <a:lstStyle/>
            <a:p>
              <a:pPr>
                <a:spcBef>
                  <a:spcPts val="600"/>
                </a:spcBef>
              </a:pPr>
              <a:r>
                <a:rPr lang="en-US" sz="1400" b="1" dirty="0">
                  <a:latin typeface="Open Sans" panose="020B0606030504020204" pitchFamily="34" charset="0"/>
                  <a:ea typeface="Open Sans" panose="020B0606030504020204" pitchFamily="34" charset="0"/>
                  <a:cs typeface="Open Sans" panose="020B0606030504020204" pitchFamily="34" charset="0"/>
                </a:rPr>
                <a:t>Automatic lid opening</a:t>
              </a:r>
            </a:p>
            <a:p>
              <a:pPr>
                <a:spcBef>
                  <a:spcPts val="600"/>
                </a:spcBef>
              </a:pPr>
              <a:r>
                <a:rPr lang="en-US" sz="1400" dirty="0">
                  <a:latin typeface="Open Sans Light" panose="020B0306030504020204" pitchFamily="34" charset="0"/>
                  <a:ea typeface="Open Sans Light" panose="020B0306030504020204" pitchFamily="34" charset="0"/>
                  <a:cs typeface="Open Sans Light" panose="020B0306030504020204" pitchFamily="34" charset="0"/>
                </a:rPr>
                <a:t>Following user authorization and if the bin is not tampered with or full, the lid opens automatically</a:t>
              </a:r>
            </a:p>
          </p:txBody>
        </p:sp>
      </p:grpSp>
      <p:sp>
        <p:nvSpPr>
          <p:cNvPr id="64" name="Oval 53">
            <a:extLst>
              <a:ext uri="{FF2B5EF4-FFF2-40B4-BE49-F238E27FC236}">
                <a16:creationId xmlns:a16="http://schemas.microsoft.com/office/drawing/2014/main" id="{3150F62B-3FD8-79CA-3CF4-959C00B45EE5}"/>
              </a:ext>
            </a:extLst>
          </p:cNvPr>
          <p:cNvSpPr/>
          <p:nvPr/>
        </p:nvSpPr>
        <p:spPr>
          <a:xfrm>
            <a:off x="5774398" y="2609551"/>
            <a:ext cx="420720" cy="420720"/>
          </a:xfrm>
          <a:prstGeom prst="ellipse">
            <a:avLst/>
          </a:prstGeom>
          <a:gradFill flip="none" rotWithShape="1">
            <a:gsLst>
              <a:gs pos="0">
                <a:schemeClr val="bg1">
                  <a:lumMod val="85000"/>
                </a:schemeClr>
              </a:gs>
              <a:gs pos="100000">
                <a:schemeClr val="bg1"/>
              </a:gs>
            </a:gsLst>
            <a:lin ang="5400000" scaled="1"/>
            <a:tileRect/>
          </a:gradFill>
          <a:ln w="2857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Oval 21">
            <a:extLst>
              <a:ext uri="{FF2B5EF4-FFF2-40B4-BE49-F238E27FC236}">
                <a16:creationId xmlns:a16="http://schemas.microsoft.com/office/drawing/2014/main" id="{B8F14235-22EE-C6B6-F9A2-195FF100761E}"/>
              </a:ext>
            </a:extLst>
          </p:cNvPr>
          <p:cNvSpPr/>
          <p:nvPr/>
        </p:nvSpPr>
        <p:spPr>
          <a:xfrm>
            <a:off x="5604658" y="1355907"/>
            <a:ext cx="618335" cy="618335"/>
          </a:xfrm>
          <a:prstGeom prst="ellipse">
            <a:avLst/>
          </a:prstGeom>
          <a:gradFill>
            <a:gsLst>
              <a:gs pos="25000">
                <a:schemeClr val="accent3"/>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Oval 53">
            <a:extLst>
              <a:ext uri="{FF2B5EF4-FFF2-40B4-BE49-F238E27FC236}">
                <a16:creationId xmlns:a16="http://schemas.microsoft.com/office/drawing/2014/main" id="{82410AAD-79CA-6CAE-8019-220B2517A832}"/>
              </a:ext>
            </a:extLst>
          </p:cNvPr>
          <p:cNvSpPr/>
          <p:nvPr/>
        </p:nvSpPr>
        <p:spPr>
          <a:xfrm>
            <a:off x="5774398" y="1326846"/>
            <a:ext cx="420720" cy="420720"/>
          </a:xfrm>
          <a:prstGeom prst="ellipse">
            <a:avLst/>
          </a:prstGeom>
          <a:gradFill flip="none" rotWithShape="1">
            <a:gsLst>
              <a:gs pos="0">
                <a:schemeClr val="bg1">
                  <a:lumMod val="85000"/>
                </a:schemeClr>
              </a:gs>
              <a:gs pos="100000">
                <a:schemeClr val="bg1"/>
              </a:gs>
            </a:gsLst>
            <a:lin ang="5400000" scaled="1"/>
            <a:tileRect/>
          </a:gradFill>
          <a:ln w="2857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Oval 21">
            <a:extLst>
              <a:ext uri="{FF2B5EF4-FFF2-40B4-BE49-F238E27FC236}">
                <a16:creationId xmlns:a16="http://schemas.microsoft.com/office/drawing/2014/main" id="{52F3CEB0-A087-4B16-0B97-FA7CF0BAA09B}"/>
              </a:ext>
            </a:extLst>
          </p:cNvPr>
          <p:cNvSpPr/>
          <p:nvPr/>
        </p:nvSpPr>
        <p:spPr>
          <a:xfrm>
            <a:off x="5604658" y="4351399"/>
            <a:ext cx="618335" cy="618335"/>
          </a:xfrm>
          <a:prstGeom prst="ellipse">
            <a:avLst/>
          </a:prstGeom>
          <a:gradFill>
            <a:gsLst>
              <a:gs pos="25000">
                <a:schemeClr val="accent3"/>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Oval 53">
            <a:extLst>
              <a:ext uri="{FF2B5EF4-FFF2-40B4-BE49-F238E27FC236}">
                <a16:creationId xmlns:a16="http://schemas.microsoft.com/office/drawing/2014/main" id="{02BDDFE8-A894-8F4F-2E71-B70BB4952CEA}"/>
              </a:ext>
            </a:extLst>
          </p:cNvPr>
          <p:cNvSpPr/>
          <p:nvPr/>
        </p:nvSpPr>
        <p:spPr>
          <a:xfrm>
            <a:off x="5774398" y="4322338"/>
            <a:ext cx="420720" cy="420720"/>
          </a:xfrm>
          <a:prstGeom prst="ellipse">
            <a:avLst/>
          </a:prstGeom>
          <a:gradFill flip="none" rotWithShape="1">
            <a:gsLst>
              <a:gs pos="0">
                <a:schemeClr val="bg1">
                  <a:lumMod val="85000"/>
                </a:schemeClr>
              </a:gs>
              <a:gs pos="100000">
                <a:schemeClr val="bg1"/>
              </a:gs>
            </a:gsLst>
            <a:lin ang="5400000" scaled="1"/>
            <a:tileRect/>
          </a:gradFill>
          <a:ln w="2857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TextBox 56">
            <a:extLst>
              <a:ext uri="{FF2B5EF4-FFF2-40B4-BE49-F238E27FC236}">
                <a16:creationId xmlns:a16="http://schemas.microsoft.com/office/drawing/2014/main" id="{02A9D335-FF86-057D-6EC5-8D0CC058DEAF}"/>
              </a:ext>
            </a:extLst>
          </p:cNvPr>
          <p:cNvSpPr txBox="1"/>
          <p:nvPr/>
        </p:nvSpPr>
        <p:spPr>
          <a:xfrm>
            <a:off x="6817283" y="4348948"/>
            <a:ext cx="2562559" cy="2015936"/>
          </a:xfrm>
          <a:prstGeom prst="rect">
            <a:avLst/>
          </a:prstGeom>
          <a:noFill/>
        </p:spPr>
        <p:txBody>
          <a:bodyPr wrap="square" lIns="0" tIns="0" rIns="0" bIns="0" rtlCol="0">
            <a:spAutoFit/>
          </a:bodyPr>
          <a:lstStyle/>
          <a:p>
            <a:pPr>
              <a:spcBef>
                <a:spcPts val="600"/>
              </a:spcBef>
            </a:pPr>
            <a:r>
              <a:rPr lang="en-US" sz="1400" b="1" dirty="0">
                <a:latin typeface="Open Sans" panose="020B0606030504020204" pitchFamily="34" charset="0"/>
                <a:ea typeface="Open Sans" panose="020B0606030504020204" pitchFamily="34" charset="0"/>
                <a:cs typeface="Open Sans" panose="020B0606030504020204" pitchFamily="34" charset="0"/>
              </a:rPr>
              <a:t>Display</a:t>
            </a:r>
          </a:p>
          <a:p>
            <a:pPr>
              <a:spcBef>
                <a:spcPts val="600"/>
              </a:spcBef>
            </a:pPr>
            <a:r>
              <a:rPr lang="en-US" sz="1400" dirty="0">
                <a:latin typeface="Open Sans Light" panose="020B0306030504020204" pitchFamily="34" charset="0"/>
                <a:ea typeface="Open Sans Light" panose="020B0306030504020204" pitchFamily="34" charset="0"/>
                <a:cs typeface="Open Sans Light" panose="020B0306030504020204" pitchFamily="34" charset="0"/>
              </a:rPr>
              <a:t>The display of the bin allows you to view the filling level, temperature, battery level and status. In addition, in case it is full, it displays the address of the neighbor with a bin of the same type in which the user can throw the garbage</a:t>
            </a:r>
          </a:p>
        </p:txBody>
      </p:sp>
    </p:spTree>
    <p:extLst>
      <p:ext uri="{BB962C8B-B14F-4D97-AF65-F5344CB8AC3E}">
        <p14:creationId xmlns:p14="http://schemas.microsoft.com/office/powerpoint/2010/main" val="34385247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Oval 21">
            <a:extLst>
              <a:ext uri="{FF2B5EF4-FFF2-40B4-BE49-F238E27FC236}">
                <a16:creationId xmlns:a16="http://schemas.microsoft.com/office/drawing/2014/main" id="{78638E88-7887-9B3F-7CB2-DCAB33297166}"/>
              </a:ext>
            </a:extLst>
          </p:cNvPr>
          <p:cNvSpPr/>
          <p:nvPr/>
        </p:nvSpPr>
        <p:spPr>
          <a:xfrm>
            <a:off x="1103471" y="2608141"/>
            <a:ext cx="618335" cy="618335"/>
          </a:xfrm>
          <a:prstGeom prst="ellipse">
            <a:avLst/>
          </a:prstGeom>
          <a:gradFill>
            <a:gsLst>
              <a:gs pos="25000">
                <a:schemeClr val="accent3"/>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Rectangle 3">
            <a:extLst>
              <a:ext uri="{FF2B5EF4-FFF2-40B4-BE49-F238E27FC236}">
                <a16:creationId xmlns:a16="http://schemas.microsoft.com/office/drawing/2014/main" id="{9FB7E173-F83F-4FFF-8A2A-611A90214159}"/>
              </a:ext>
            </a:extLst>
          </p:cNvPr>
          <p:cNvSpPr/>
          <p:nvPr/>
        </p:nvSpPr>
        <p:spPr>
          <a:xfrm>
            <a:off x="341194" y="0"/>
            <a:ext cx="518615" cy="784746"/>
          </a:xfrm>
          <a:prstGeom prst="rect">
            <a:avLst/>
          </a:prstGeom>
          <a:gradFill>
            <a:gsLst>
              <a:gs pos="0">
                <a:schemeClr val="tx1">
                  <a:lumMod val="50000"/>
                  <a:lumOff val="50000"/>
                </a:schemeClr>
              </a:gs>
              <a:gs pos="100000">
                <a:schemeClr val="tx1">
                  <a:lumMod val="85000"/>
                  <a:lumOff val="15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7A3A5D11-0B48-4D4A-AF45-9C6C6D367B57}"/>
              </a:ext>
            </a:extLst>
          </p:cNvPr>
          <p:cNvSpPr txBox="1"/>
          <p:nvPr/>
        </p:nvSpPr>
        <p:spPr>
          <a:xfrm>
            <a:off x="0" y="162040"/>
            <a:ext cx="12192000" cy="584775"/>
          </a:xfrm>
          <a:prstGeom prst="rect">
            <a:avLst/>
          </a:prstGeom>
          <a:noFill/>
        </p:spPr>
        <p:txBody>
          <a:bodyPr wrap="square" rtlCol="0">
            <a:spAutoFit/>
          </a:bodyPr>
          <a:lstStyle/>
          <a:p>
            <a:pPr algn="ctr"/>
            <a:r>
              <a:rPr lang="en-US" sz="3200" dirty="0">
                <a:latin typeface="Open Sans SemiBold" panose="020B0706030804020204" pitchFamily="34" charset="0"/>
                <a:ea typeface="Open Sans SemiBold" panose="020B0706030804020204" pitchFamily="34" charset="0"/>
                <a:cs typeface="Open Sans SemiBold" panose="020B0706030804020204" pitchFamily="34" charset="0"/>
              </a:rPr>
              <a:t>Smart Bin: Services </a:t>
            </a:r>
          </a:p>
        </p:txBody>
      </p:sp>
      <p:grpSp>
        <p:nvGrpSpPr>
          <p:cNvPr id="11" name="Group 10">
            <a:extLst>
              <a:ext uri="{FF2B5EF4-FFF2-40B4-BE49-F238E27FC236}">
                <a16:creationId xmlns:a16="http://schemas.microsoft.com/office/drawing/2014/main" id="{56430F02-07D4-4364-842A-909AB35BE2B5}"/>
              </a:ext>
            </a:extLst>
          </p:cNvPr>
          <p:cNvGrpSpPr/>
          <p:nvPr/>
        </p:nvGrpSpPr>
        <p:grpSpPr>
          <a:xfrm>
            <a:off x="2316096" y="1265904"/>
            <a:ext cx="2614478" cy="3634946"/>
            <a:chOff x="2329756" y="1749640"/>
            <a:chExt cx="2614478" cy="3634946"/>
          </a:xfrm>
        </p:grpSpPr>
        <p:sp>
          <p:nvSpPr>
            <p:cNvPr id="48" name="TextBox 47">
              <a:extLst>
                <a:ext uri="{FF2B5EF4-FFF2-40B4-BE49-F238E27FC236}">
                  <a16:creationId xmlns:a16="http://schemas.microsoft.com/office/drawing/2014/main" id="{01022273-EA1D-463D-8FB9-954C67FC0FBE}"/>
                </a:ext>
              </a:extLst>
            </p:cNvPr>
            <p:cNvSpPr txBox="1"/>
            <p:nvPr/>
          </p:nvSpPr>
          <p:spPr>
            <a:xfrm>
              <a:off x="2381675" y="1749640"/>
              <a:ext cx="2562559" cy="723275"/>
            </a:xfrm>
            <a:prstGeom prst="rect">
              <a:avLst/>
            </a:prstGeom>
            <a:noFill/>
          </p:spPr>
          <p:txBody>
            <a:bodyPr wrap="square" lIns="0" tIns="0" rIns="0" bIns="0" rtlCol="0">
              <a:spAutoFit/>
            </a:bodyPr>
            <a:lstStyle/>
            <a:p>
              <a:pPr>
                <a:spcBef>
                  <a:spcPts val="600"/>
                </a:spcBef>
              </a:pPr>
              <a:r>
                <a:rPr lang="en-US" sz="1400" b="1" dirty="0">
                  <a:latin typeface="Open Sans" panose="020B0606030504020204" pitchFamily="34" charset="0"/>
                  <a:ea typeface="Open Sans" panose="020B0606030504020204" pitchFamily="34" charset="0"/>
                  <a:cs typeface="Open Sans" panose="020B0606030504020204" pitchFamily="34" charset="0"/>
                </a:rPr>
                <a:t>Complete Map </a:t>
              </a:r>
            </a:p>
            <a:p>
              <a:pPr>
                <a:spcBef>
                  <a:spcPts val="600"/>
                </a:spcBef>
              </a:pPr>
              <a:r>
                <a:rPr lang="en-US" sz="1400" dirty="0">
                  <a:latin typeface="Open Sans Light" panose="020B0306030504020204" pitchFamily="34" charset="0"/>
                  <a:ea typeface="Open Sans Light" panose="020B0306030504020204" pitchFamily="34" charset="0"/>
                  <a:cs typeface="Open Sans Light" panose="020B0306030504020204" pitchFamily="34" charset="0"/>
                </a:rPr>
                <a:t>Simple map that displays all monitored bins and their data. </a:t>
              </a:r>
            </a:p>
          </p:txBody>
        </p:sp>
        <p:sp>
          <p:nvSpPr>
            <p:cNvPr id="51" name="TextBox 50">
              <a:extLst>
                <a:ext uri="{FF2B5EF4-FFF2-40B4-BE49-F238E27FC236}">
                  <a16:creationId xmlns:a16="http://schemas.microsoft.com/office/drawing/2014/main" id="{17497F0E-1CBA-499E-AD86-4C572805E8A9}"/>
                </a:ext>
              </a:extLst>
            </p:cNvPr>
            <p:cNvSpPr txBox="1"/>
            <p:nvPr/>
          </p:nvSpPr>
          <p:spPr>
            <a:xfrm>
              <a:off x="2329756" y="3046576"/>
              <a:ext cx="2562559" cy="723275"/>
            </a:xfrm>
            <a:prstGeom prst="rect">
              <a:avLst/>
            </a:prstGeom>
            <a:noFill/>
          </p:spPr>
          <p:txBody>
            <a:bodyPr wrap="square" lIns="0" tIns="0" rIns="0" bIns="0" rtlCol="0">
              <a:spAutoFit/>
            </a:bodyPr>
            <a:lstStyle/>
            <a:p>
              <a:pPr>
                <a:spcBef>
                  <a:spcPts val="600"/>
                </a:spcBef>
              </a:pPr>
              <a:r>
                <a:rPr lang="en-US" sz="1400" b="1" dirty="0">
                  <a:latin typeface="Open Sans" panose="020B0606030504020204" pitchFamily="34" charset="0"/>
                  <a:ea typeface="Open Sans" panose="020B0606030504020204" pitchFamily="34" charset="0"/>
                  <a:cs typeface="Open Sans" panose="020B0606030504020204" pitchFamily="34" charset="0"/>
                </a:rPr>
                <a:t>Service Map</a:t>
              </a:r>
            </a:p>
            <a:p>
              <a:pPr>
                <a:spcBef>
                  <a:spcPts val="600"/>
                </a:spcBef>
              </a:pPr>
              <a:r>
                <a:rPr lang="en-US" sz="1400" dirty="0">
                  <a:latin typeface="Open Sans Light" panose="020B0306030504020204" pitchFamily="34" charset="0"/>
                  <a:ea typeface="Open Sans Light" panose="020B0306030504020204" pitchFamily="34" charset="0"/>
                  <a:cs typeface="Open Sans Light" panose="020B0306030504020204" pitchFamily="34" charset="0"/>
                </a:rPr>
                <a:t>Simple map displaying the full bins of the city to be emptied</a:t>
              </a:r>
            </a:p>
          </p:txBody>
        </p:sp>
        <p:sp>
          <p:nvSpPr>
            <p:cNvPr id="57" name="TextBox 56">
              <a:extLst>
                <a:ext uri="{FF2B5EF4-FFF2-40B4-BE49-F238E27FC236}">
                  <a16:creationId xmlns:a16="http://schemas.microsoft.com/office/drawing/2014/main" id="{3A3BE04B-7341-442B-B8D4-BF8E58072DD4}"/>
                </a:ext>
              </a:extLst>
            </p:cNvPr>
            <p:cNvSpPr txBox="1"/>
            <p:nvPr/>
          </p:nvSpPr>
          <p:spPr>
            <a:xfrm>
              <a:off x="2329756" y="4230424"/>
              <a:ext cx="2562559" cy="1154162"/>
            </a:xfrm>
            <a:prstGeom prst="rect">
              <a:avLst/>
            </a:prstGeom>
            <a:noFill/>
          </p:spPr>
          <p:txBody>
            <a:bodyPr wrap="square" lIns="0" tIns="0" rIns="0" bIns="0" rtlCol="0">
              <a:spAutoFit/>
            </a:bodyPr>
            <a:lstStyle/>
            <a:p>
              <a:pPr>
                <a:spcBef>
                  <a:spcPts val="600"/>
                </a:spcBef>
              </a:pPr>
              <a:r>
                <a:rPr lang="en-US" sz="1400" b="1" dirty="0">
                  <a:latin typeface="Open Sans" panose="020B0606030504020204" pitchFamily="34" charset="0"/>
                  <a:ea typeface="Open Sans" panose="020B0606030504020204" pitchFamily="34" charset="0"/>
                  <a:cs typeface="Open Sans" panose="020B0606030504020204" pitchFamily="34" charset="0"/>
                </a:rPr>
                <a:t>Map with the optimal path of emptying bins</a:t>
              </a:r>
            </a:p>
            <a:p>
              <a:pPr>
                <a:spcBef>
                  <a:spcPts val="600"/>
                </a:spcBef>
              </a:pPr>
              <a:r>
                <a:rPr lang="en-US" sz="1400" dirty="0">
                  <a:latin typeface="Open Sans Light" panose="020B0306030504020204" pitchFamily="34" charset="0"/>
                  <a:ea typeface="Open Sans Light" panose="020B0306030504020204" pitchFamily="34" charset="0"/>
                  <a:cs typeface="Open Sans Light" panose="020B0306030504020204" pitchFamily="34" charset="0"/>
                </a:rPr>
                <a:t>Simple map to visualize the optimal path of emptying the bins</a:t>
              </a:r>
            </a:p>
          </p:txBody>
        </p:sp>
      </p:grpSp>
      <p:sp>
        <p:nvSpPr>
          <p:cNvPr id="7" name="Oval 53">
            <a:extLst>
              <a:ext uri="{FF2B5EF4-FFF2-40B4-BE49-F238E27FC236}">
                <a16:creationId xmlns:a16="http://schemas.microsoft.com/office/drawing/2014/main" id="{BAE2B901-3791-0C25-555F-5B880E62FE52}"/>
              </a:ext>
            </a:extLst>
          </p:cNvPr>
          <p:cNvSpPr/>
          <p:nvPr/>
        </p:nvSpPr>
        <p:spPr>
          <a:xfrm>
            <a:off x="1273211" y="2579080"/>
            <a:ext cx="420720" cy="420720"/>
          </a:xfrm>
          <a:prstGeom prst="ellipse">
            <a:avLst/>
          </a:prstGeom>
          <a:gradFill flip="none" rotWithShape="1">
            <a:gsLst>
              <a:gs pos="0">
                <a:schemeClr val="bg1">
                  <a:lumMod val="85000"/>
                </a:schemeClr>
              </a:gs>
              <a:gs pos="100000">
                <a:schemeClr val="bg1"/>
              </a:gs>
            </a:gsLst>
            <a:lin ang="5400000" scaled="1"/>
            <a:tileRect/>
          </a:gradFill>
          <a:ln w="2857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Oval 21">
            <a:extLst>
              <a:ext uri="{FF2B5EF4-FFF2-40B4-BE49-F238E27FC236}">
                <a16:creationId xmlns:a16="http://schemas.microsoft.com/office/drawing/2014/main" id="{EF8F2592-C34C-08E8-3C35-E4458C8FA6BF}"/>
              </a:ext>
            </a:extLst>
          </p:cNvPr>
          <p:cNvSpPr/>
          <p:nvPr/>
        </p:nvSpPr>
        <p:spPr>
          <a:xfrm>
            <a:off x="1103471" y="3730613"/>
            <a:ext cx="618335" cy="618335"/>
          </a:xfrm>
          <a:prstGeom prst="ellipse">
            <a:avLst/>
          </a:prstGeom>
          <a:gradFill>
            <a:gsLst>
              <a:gs pos="25000">
                <a:schemeClr val="accent3"/>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Oval 53">
            <a:extLst>
              <a:ext uri="{FF2B5EF4-FFF2-40B4-BE49-F238E27FC236}">
                <a16:creationId xmlns:a16="http://schemas.microsoft.com/office/drawing/2014/main" id="{52B01A5A-D981-0A0D-B46D-26104CE1DBDD}"/>
              </a:ext>
            </a:extLst>
          </p:cNvPr>
          <p:cNvSpPr/>
          <p:nvPr/>
        </p:nvSpPr>
        <p:spPr>
          <a:xfrm>
            <a:off x="1273211" y="3701552"/>
            <a:ext cx="420720" cy="420720"/>
          </a:xfrm>
          <a:prstGeom prst="ellipse">
            <a:avLst/>
          </a:prstGeom>
          <a:gradFill flip="none" rotWithShape="1">
            <a:gsLst>
              <a:gs pos="0">
                <a:schemeClr val="bg1">
                  <a:lumMod val="85000"/>
                </a:schemeClr>
              </a:gs>
              <a:gs pos="100000">
                <a:schemeClr val="bg1"/>
              </a:gs>
            </a:gsLst>
            <a:lin ang="5400000" scaled="1"/>
            <a:tileRect/>
          </a:gradFill>
          <a:ln w="2857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Oval 21">
            <a:extLst>
              <a:ext uri="{FF2B5EF4-FFF2-40B4-BE49-F238E27FC236}">
                <a16:creationId xmlns:a16="http://schemas.microsoft.com/office/drawing/2014/main" id="{F29CF607-575B-5EA3-96A9-70E4AFFBD010}"/>
              </a:ext>
            </a:extLst>
          </p:cNvPr>
          <p:cNvSpPr/>
          <p:nvPr/>
        </p:nvSpPr>
        <p:spPr>
          <a:xfrm>
            <a:off x="1103471" y="1325436"/>
            <a:ext cx="618335" cy="618335"/>
          </a:xfrm>
          <a:prstGeom prst="ellipse">
            <a:avLst/>
          </a:prstGeom>
          <a:gradFill>
            <a:gsLst>
              <a:gs pos="25000">
                <a:schemeClr val="accent3"/>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Oval 53">
            <a:extLst>
              <a:ext uri="{FF2B5EF4-FFF2-40B4-BE49-F238E27FC236}">
                <a16:creationId xmlns:a16="http://schemas.microsoft.com/office/drawing/2014/main" id="{EBFE0C8D-6150-C417-8719-A78507FAD026}"/>
              </a:ext>
            </a:extLst>
          </p:cNvPr>
          <p:cNvSpPr/>
          <p:nvPr/>
        </p:nvSpPr>
        <p:spPr>
          <a:xfrm>
            <a:off x="1273211" y="1296375"/>
            <a:ext cx="420720" cy="420720"/>
          </a:xfrm>
          <a:prstGeom prst="ellipse">
            <a:avLst/>
          </a:prstGeom>
          <a:gradFill flip="none" rotWithShape="1">
            <a:gsLst>
              <a:gs pos="0">
                <a:schemeClr val="bg1">
                  <a:lumMod val="85000"/>
                </a:schemeClr>
              </a:gs>
              <a:gs pos="100000">
                <a:schemeClr val="bg1"/>
              </a:gs>
            </a:gsLst>
            <a:lin ang="5400000" scaled="1"/>
            <a:tileRect/>
          </a:gradFill>
          <a:ln w="2857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Oval 21">
            <a:extLst>
              <a:ext uri="{FF2B5EF4-FFF2-40B4-BE49-F238E27FC236}">
                <a16:creationId xmlns:a16="http://schemas.microsoft.com/office/drawing/2014/main" id="{0C81C7F8-A367-EDE3-4312-7B571478DB59}"/>
              </a:ext>
            </a:extLst>
          </p:cNvPr>
          <p:cNvSpPr/>
          <p:nvPr/>
        </p:nvSpPr>
        <p:spPr>
          <a:xfrm>
            <a:off x="5604658" y="4351399"/>
            <a:ext cx="618335" cy="618335"/>
          </a:xfrm>
          <a:prstGeom prst="ellipse">
            <a:avLst/>
          </a:prstGeom>
          <a:gradFill>
            <a:gsLst>
              <a:gs pos="25000">
                <a:schemeClr val="accent3"/>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Oval 53">
            <a:extLst>
              <a:ext uri="{FF2B5EF4-FFF2-40B4-BE49-F238E27FC236}">
                <a16:creationId xmlns:a16="http://schemas.microsoft.com/office/drawing/2014/main" id="{F0DCD8BC-7EB1-2AED-0910-52103B319219}"/>
              </a:ext>
            </a:extLst>
          </p:cNvPr>
          <p:cNvSpPr/>
          <p:nvPr/>
        </p:nvSpPr>
        <p:spPr>
          <a:xfrm>
            <a:off x="5774398" y="4322338"/>
            <a:ext cx="420720" cy="420720"/>
          </a:xfrm>
          <a:prstGeom prst="ellipse">
            <a:avLst/>
          </a:prstGeom>
          <a:gradFill flip="none" rotWithShape="1">
            <a:gsLst>
              <a:gs pos="0">
                <a:schemeClr val="bg1">
                  <a:lumMod val="85000"/>
                </a:schemeClr>
              </a:gs>
              <a:gs pos="100000">
                <a:schemeClr val="bg1"/>
              </a:gs>
            </a:gsLst>
            <a:lin ang="5400000" scaled="1"/>
            <a:tileRect/>
          </a:gradFill>
          <a:ln w="2857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TextBox 56">
            <a:extLst>
              <a:ext uri="{FF2B5EF4-FFF2-40B4-BE49-F238E27FC236}">
                <a16:creationId xmlns:a16="http://schemas.microsoft.com/office/drawing/2014/main" id="{0EF8EDDC-0D5C-DC9B-AD3F-01BF125B7F4A}"/>
              </a:ext>
            </a:extLst>
          </p:cNvPr>
          <p:cNvSpPr txBox="1"/>
          <p:nvPr/>
        </p:nvSpPr>
        <p:spPr>
          <a:xfrm>
            <a:off x="6817283" y="4348948"/>
            <a:ext cx="2562559" cy="215444"/>
          </a:xfrm>
          <a:prstGeom prst="rect">
            <a:avLst/>
          </a:prstGeom>
          <a:noFill/>
        </p:spPr>
        <p:txBody>
          <a:bodyPr wrap="square" lIns="0" tIns="0" rIns="0" bIns="0" rtlCol="0">
            <a:spAutoFit/>
          </a:bodyPr>
          <a:lstStyle/>
          <a:p>
            <a:pPr>
              <a:spcBef>
                <a:spcPts val="600"/>
              </a:spcBef>
            </a:pPr>
            <a:r>
              <a:rPr lang="en-US" sz="1400" b="1" dirty="0">
                <a:latin typeface="Open Sans" panose="020B0606030504020204" pitchFamily="34" charset="0"/>
                <a:ea typeface="Open Sans" panose="020B0606030504020204" pitchFamily="34" charset="0"/>
                <a:cs typeface="Open Sans" panose="020B0606030504020204" pitchFamily="34" charset="0"/>
              </a:rPr>
              <a:t>Fire and/or rollover warning </a:t>
            </a:r>
          </a:p>
        </p:txBody>
      </p:sp>
      <p:sp>
        <p:nvSpPr>
          <p:cNvPr id="43" name="Oval 21">
            <a:extLst>
              <a:ext uri="{FF2B5EF4-FFF2-40B4-BE49-F238E27FC236}">
                <a16:creationId xmlns:a16="http://schemas.microsoft.com/office/drawing/2014/main" id="{5CEF41E8-52FC-AE33-4ECD-6FC46406E00A}"/>
              </a:ext>
            </a:extLst>
          </p:cNvPr>
          <p:cNvSpPr/>
          <p:nvPr/>
        </p:nvSpPr>
        <p:spPr>
          <a:xfrm>
            <a:off x="5604658" y="2638612"/>
            <a:ext cx="618335" cy="618335"/>
          </a:xfrm>
          <a:prstGeom prst="ellipse">
            <a:avLst/>
          </a:prstGeom>
          <a:gradFill>
            <a:gsLst>
              <a:gs pos="25000">
                <a:schemeClr val="accent3"/>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4" name="Group 10">
            <a:extLst>
              <a:ext uri="{FF2B5EF4-FFF2-40B4-BE49-F238E27FC236}">
                <a16:creationId xmlns:a16="http://schemas.microsoft.com/office/drawing/2014/main" id="{DE10DCA0-7B28-1091-72B2-D52A837A36A5}"/>
              </a:ext>
            </a:extLst>
          </p:cNvPr>
          <p:cNvGrpSpPr/>
          <p:nvPr/>
        </p:nvGrpSpPr>
        <p:grpSpPr>
          <a:xfrm>
            <a:off x="6817283" y="1296375"/>
            <a:ext cx="2614478" cy="2451098"/>
            <a:chOff x="2329756" y="1749640"/>
            <a:chExt cx="2614478" cy="2451098"/>
          </a:xfrm>
        </p:grpSpPr>
        <p:sp>
          <p:nvSpPr>
            <p:cNvPr id="45" name="TextBox 47">
              <a:extLst>
                <a:ext uri="{FF2B5EF4-FFF2-40B4-BE49-F238E27FC236}">
                  <a16:creationId xmlns:a16="http://schemas.microsoft.com/office/drawing/2014/main" id="{FDBCCC05-FE4A-A16D-00BE-C204B09805E0}"/>
                </a:ext>
              </a:extLst>
            </p:cNvPr>
            <p:cNvSpPr txBox="1"/>
            <p:nvPr/>
          </p:nvSpPr>
          <p:spPr>
            <a:xfrm>
              <a:off x="2381675" y="1749640"/>
              <a:ext cx="2562559" cy="646331"/>
            </a:xfrm>
            <a:prstGeom prst="rect">
              <a:avLst/>
            </a:prstGeom>
            <a:noFill/>
          </p:spPr>
          <p:txBody>
            <a:bodyPr wrap="square" lIns="0" tIns="0" rIns="0" bIns="0" rtlCol="0">
              <a:spAutoFit/>
            </a:bodyPr>
            <a:lstStyle/>
            <a:p>
              <a:pPr>
                <a:spcBef>
                  <a:spcPts val="600"/>
                </a:spcBef>
              </a:pPr>
              <a:r>
                <a:rPr lang="en-US" sz="1400" b="1" dirty="0">
                  <a:latin typeface="Open Sans" panose="020B0606030504020204" pitchFamily="34" charset="0"/>
                  <a:ea typeface="Open Sans" panose="020B0606030504020204" pitchFamily="34" charset="0"/>
                  <a:cs typeface="Open Sans" panose="020B0606030504020204" pitchFamily="34" charset="0"/>
                </a:rPr>
                <a:t>Control of the status of the apartments’ bins via application</a:t>
              </a:r>
              <a:endParaRPr lang="en-US" sz="1400" dirty="0">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46" name="TextBox 50">
              <a:extLst>
                <a:ext uri="{FF2B5EF4-FFF2-40B4-BE49-F238E27FC236}">
                  <a16:creationId xmlns:a16="http://schemas.microsoft.com/office/drawing/2014/main" id="{C11A0148-35BF-9E1B-436A-96CE69B2768E}"/>
                </a:ext>
              </a:extLst>
            </p:cNvPr>
            <p:cNvSpPr txBox="1"/>
            <p:nvPr/>
          </p:nvSpPr>
          <p:spPr>
            <a:xfrm>
              <a:off x="2329756" y="3046576"/>
              <a:ext cx="2562559" cy="1154162"/>
            </a:xfrm>
            <a:prstGeom prst="rect">
              <a:avLst/>
            </a:prstGeom>
            <a:noFill/>
          </p:spPr>
          <p:txBody>
            <a:bodyPr wrap="square" lIns="0" tIns="0" rIns="0" bIns="0" rtlCol="0">
              <a:spAutoFit/>
            </a:bodyPr>
            <a:lstStyle/>
            <a:p>
              <a:pPr>
                <a:spcBef>
                  <a:spcPts val="600"/>
                </a:spcBef>
              </a:pPr>
              <a:r>
                <a:rPr lang="en-US" sz="1400" b="1" dirty="0">
                  <a:latin typeface="Open Sans" panose="020B0606030504020204" pitchFamily="34" charset="0"/>
                  <a:ea typeface="Open Sans" panose="020B0606030504020204" pitchFamily="34" charset="0"/>
                  <a:cs typeface="Open Sans" panose="020B0606030504020204" pitchFamily="34" charset="0"/>
                </a:rPr>
                <a:t>Filling forecasts </a:t>
              </a:r>
            </a:p>
            <a:p>
              <a:pPr>
                <a:spcBef>
                  <a:spcPts val="600"/>
                </a:spcBef>
              </a:pPr>
              <a:r>
                <a:rPr lang="en-US" sz="1400" dirty="0">
                  <a:latin typeface="Open Sans Light" panose="020B0306030504020204" pitchFamily="34" charset="0"/>
                  <a:ea typeface="Open Sans Light" panose="020B0306030504020204" pitchFamily="34" charset="0"/>
                  <a:cs typeface="Open Sans Light" panose="020B0306030504020204" pitchFamily="34" charset="0"/>
                </a:rPr>
                <a:t>The system allows to make predictions on the filling level of the bins to facilitate management and control</a:t>
              </a:r>
            </a:p>
          </p:txBody>
        </p:sp>
      </p:grpSp>
      <p:sp>
        <p:nvSpPr>
          <p:cNvPr id="64" name="Oval 53">
            <a:extLst>
              <a:ext uri="{FF2B5EF4-FFF2-40B4-BE49-F238E27FC236}">
                <a16:creationId xmlns:a16="http://schemas.microsoft.com/office/drawing/2014/main" id="{3150F62B-3FD8-79CA-3CF4-959C00B45EE5}"/>
              </a:ext>
            </a:extLst>
          </p:cNvPr>
          <p:cNvSpPr/>
          <p:nvPr/>
        </p:nvSpPr>
        <p:spPr>
          <a:xfrm>
            <a:off x="5774398" y="2609551"/>
            <a:ext cx="420720" cy="420720"/>
          </a:xfrm>
          <a:prstGeom prst="ellipse">
            <a:avLst/>
          </a:prstGeom>
          <a:gradFill flip="none" rotWithShape="1">
            <a:gsLst>
              <a:gs pos="0">
                <a:schemeClr val="bg1">
                  <a:lumMod val="85000"/>
                </a:schemeClr>
              </a:gs>
              <a:gs pos="100000">
                <a:schemeClr val="bg1"/>
              </a:gs>
            </a:gsLst>
            <a:lin ang="5400000" scaled="1"/>
            <a:tileRect/>
          </a:gradFill>
          <a:ln w="2857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Oval 21">
            <a:extLst>
              <a:ext uri="{FF2B5EF4-FFF2-40B4-BE49-F238E27FC236}">
                <a16:creationId xmlns:a16="http://schemas.microsoft.com/office/drawing/2014/main" id="{B8F14235-22EE-C6B6-F9A2-195FF100761E}"/>
              </a:ext>
            </a:extLst>
          </p:cNvPr>
          <p:cNvSpPr/>
          <p:nvPr/>
        </p:nvSpPr>
        <p:spPr>
          <a:xfrm>
            <a:off x="5604658" y="1355907"/>
            <a:ext cx="618335" cy="618335"/>
          </a:xfrm>
          <a:prstGeom prst="ellipse">
            <a:avLst/>
          </a:prstGeom>
          <a:gradFill>
            <a:gsLst>
              <a:gs pos="25000">
                <a:schemeClr val="accent3"/>
              </a:gs>
              <a:gs pos="100000">
                <a:schemeClr val="accent5"/>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Oval 53">
            <a:extLst>
              <a:ext uri="{FF2B5EF4-FFF2-40B4-BE49-F238E27FC236}">
                <a16:creationId xmlns:a16="http://schemas.microsoft.com/office/drawing/2014/main" id="{82410AAD-79CA-6CAE-8019-220B2517A832}"/>
              </a:ext>
            </a:extLst>
          </p:cNvPr>
          <p:cNvSpPr/>
          <p:nvPr/>
        </p:nvSpPr>
        <p:spPr>
          <a:xfrm>
            <a:off x="5774398" y="1326846"/>
            <a:ext cx="420720" cy="420720"/>
          </a:xfrm>
          <a:prstGeom prst="ellipse">
            <a:avLst/>
          </a:prstGeom>
          <a:gradFill flip="none" rotWithShape="1">
            <a:gsLst>
              <a:gs pos="0">
                <a:schemeClr val="bg1">
                  <a:lumMod val="85000"/>
                </a:schemeClr>
              </a:gs>
              <a:gs pos="100000">
                <a:schemeClr val="bg1"/>
              </a:gs>
            </a:gsLst>
            <a:lin ang="5400000" scaled="1"/>
            <a:tileRect/>
          </a:gradFill>
          <a:ln w="28575">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838380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group of people sitting at a table&#10;&#10;Description automatically generated">
            <a:extLst>
              <a:ext uri="{FF2B5EF4-FFF2-40B4-BE49-F238E27FC236}">
                <a16:creationId xmlns:a16="http://schemas.microsoft.com/office/drawing/2014/main" id="{5DCB18D0-3E01-4A18-987A-B536C172BEF9}"/>
              </a:ext>
            </a:extLst>
          </p:cNvPr>
          <p:cNvPicPr>
            <a:picLocks noChangeAspect="1"/>
          </p:cNvPicPr>
          <p:nvPr/>
        </p:nvPicPr>
        <p:blipFill rotWithShape="1">
          <a:blip r:embed="rId2">
            <a:grayscl/>
            <a:extLst>
              <a:ext uri="{28A0092B-C50C-407E-A947-70E740481C1C}">
                <a14:useLocalDpi xmlns:a14="http://schemas.microsoft.com/office/drawing/2010/main" val="0"/>
              </a:ext>
            </a:extLst>
          </a:blip>
          <a:srcRect t="738" b="15008"/>
          <a:stretch/>
        </p:blipFill>
        <p:spPr>
          <a:xfrm>
            <a:off x="1524016" y="858212"/>
            <a:ext cx="9143985" cy="5142539"/>
          </a:xfrm>
          <a:prstGeom prst="rect">
            <a:avLst/>
          </a:prstGeom>
        </p:spPr>
      </p:pic>
      <p:sp>
        <p:nvSpPr>
          <p:cNvPr id="4" name="Rectangle 3">
            <a:extLst>
              <a:ext uri="{FF2B5EF4-FFF2-40B4-BE49-F238E27FC236}">
                <a16:creationId xmlns:a16="http://schemas.microsoft.com/office/drawing/2014/main" id="{AB3443E9-5AE2-410F-A9CA-5DF81D649082}"/>
              </a:ext>
            </a:extLst>
          </p:cNvPr>
          <p:cNvSpPr/>
          <p:nvPr/>
        </p:nvSpPr>
        <p:spPr>
          <a:xfrm>
            <a:off x="1639788" y="971764"/>
            <a:ext cx="8910141" cy="4913510"/>
          </a:xfrm>
          <a:prstGeom prst="rect">
            <a:avLst/>
          </a:prstGeom>
          <a:solidFill>
            <a:schemeClr val="tx2">
              <a:lumMod val="95000"/>
              <a:lumOff val="5000"/>
              <a:alpha val="8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48" name="TextBox 47">
            <a:extLst>
              <a:ext uri="{FF2B5EF4-FFF2-40B4-BE49-F238E27FC236}">
                <a16:creationId xmlns:a16="http://schemas.microsoft.com/office/drawing/2014/main" id="{753FF6D0-8385-4DFC-9BBA-571920A5EA78}"/>
              </a:ext>
            </a:extLst>
          </p:cNvPr>
          <p:cNvSpPr txBox="1"/>
          <p:nvPr/>
        </p:nvSpPr>
        <p:spPr>
          <a:xfrm>
            <a:off x="1639788" y="1015176"/>
            <a:ext cx="8910141" cy="861774"/>
          </a:xfrm>
          <a:prstGeom prst="rect">
            <a:avLst/>
          </a:prstGeom>
          <a:noFill/>
        </p:spPr>
        <p:txBody>
          <a:bodyPr wrap="square" rtlCol="0">
            <a:spAutoFit/>
          </a:bodyPr>
          <a:lstStyle/>
          <a:p>
            <a:pPr algn="ctr"/>
            <a:r>
              <a:rPr lang="en-US" sz="2500" dirty="0">
                <a:solidFill>
                  <a:schemeClr val="bg1"/>
                </a:solidFill>
                <a:latin typeface="Open Sans SemiBold" panose="020B0706030804020204" pitchFamily="34" charset="0"/>
                <a:ea typeface="Open Sans SemiBold" panose="020B0706030804020204" pitchFamily="34" charset="0"/>
                <a:cs typeface="Open Sans SemiBold" panose="020B0706030804020204" pitchFamily="34" charset="0"/>
              </a:rPr>
              <a:t>Environmental and social benefits in smart waste management</a:t>
            </a:r>
          </a:p>
        </p:txBody>
      </p:sp>
      <p:grpSp>
        <p:nvGrpSpPr>
          <p:cNvPr id="58" name="Group 57">
            <a:extLst>
              <a:ext uri="{FF2B5EF4-FFF2-40B4-BE49-F238E27FC236}">
                <a16:creationId xmlns:a16="http://schemas.microsoft.com/office/drawing/2014/main" id="{A38D8F6C-7853-4B08-914E-FDB62A583779}"/>
              </a:ext>
            </a:extLst>
          </p:cNvPr>
          <p:cNvGrpSpPr/>
          <p:nvPr/>
        </p:nvGrpSpPr>
        <p:grpSpPr>
          <a:xfrm>
            <a:off x="2070169" y="1945822"/>
            <a:ext cx="7846214" cy="3614882"/>
            <a:chOff x="728226" y="1451429"/>
            <a:chExt cx="10461618" cy="4819842"/>
          </a:xfrm>
        </p:grpSpPr>
        <p:grpSp>
          <p:nvGrpSpPr>
            <p:cNvPr id="26" name="Group 25">
              <a:extLst>
                <a:ext uri="{FF2B5EF4-FFF2-40B4-BE49-F238E27FC236}">
                  <a16:creationId xmlns:a16="http://schemas.microsoft.com/office/drawing/2014/main" id="{BAF7F363-C222-4CFE-B982-D42E22953DE7}"/>
                </a:ext>
              </a:extLst>
            </p:cNvPr>
            <p:cNvGrpSpPr/>
            <p:nvPr/>
          </p:nvGrpSpPr>
          <p:grpSpPr>
            <a:xfrm>
              <a:off x="728226" y="1451429"/>
              <a:ext cx="10461618" cy="1963208"/>
              <a:chOff x="728226" y="1451429"/>
              <a:chExt cx="10461618" cy="1963208"/>
            </a:xfrm>
          </p:grpSpPr>
          <p:grpSp>
            <p:nvGrpSpPr>
              <p:cNvPr id="10" name="Group 9">
                <a:extLst>
                  <a:ext uri="{FF2B5EF4-FFF2-40B4-BE49-F238E27FC236}">
                    <a16:creationId xmlns:a16="http://schemas.microsoft.com/office/drawing/2014/main" id="{8E12A29D-45D6-4366-906C-745E0690FABD}"/>
                  </a:ext>
                </a:extLst>
              </p:cNvPr>
              <p:cNvGrpSpPr/>
              <p:nvPr/>
            </p:nvGrpSpPr>
            <p:grpSpPr>
              <a:xfrm>
                <a:off x="728226" y="1451429"/>
                <a:ext cx="2234181" cy="1716987"/>
                <a:chOff x="1408395" y="1451429"/>
                <a:chExt cx="2234181" cy="1716987"/>
              </a:xfrm>
            </p:grpSpPr>
            <p:sp>
              <p:nvSpPr>
                <p:cNvPr id="5" name="Oval 4">
                  <a:extLst>
                    <a:ext uri="{FF2B5EF4-FFF2-40B4-BE49-F238E27FC236}">
                      <a16:creationId xmlns:a16="http://schemas.microsoft.com/office/drawing/2014/main" id="{49392E2F-67AE-4B58-A0FF-B38852EF1D6F}"/>
                    </a:ext>
                  </a:extLst>
                </p:cNvPr>
                <p:cNvSpPr/>
                <p:nvPr/>
              </p:nvSpPr>
              <p:spPr>
                <a:xfrm>
                  <a:off x="2068285" y="1451429"/>
                  <a:ext cx="914400" cy="914400"/>
                </a:xfrm>
                <a:prstGeom prst="ellipse">
                  <a:avLst/>
                </a:prstGeom>
                <a:gradFill>
                  <a:gsLst>
                    <a:gs pos="0">
                      <a:schemeClr val="accent3"/>
                    </a:gs>
                    <a:gs pos="100000">
                      <a:schemeClr val="accent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TextBox 8">
                  <a:extLst>
                    <a:ext uri="{FF2B5EF4-FFF2-40B4-BE49-F238E27FC236}">
                      <a16:creationId xmlns:a16="http://schemas.microsoft.com/office/drawing/2014/main" id="{C75D3907-BEF8-4460-9C56-585626F16D73}"/>
                    </a:ext>
                  </a:extLst>
                </p:cNvPr>
                <p:cNvSpPr txBox="1"/>
                <p:nvPr/>
              </p:nvSpPr>
              <p:spPr>
                <a:xfrm>
                  <a:off x="1408395" y="2675973"/>
                  <a:ext cx="2234181" cy="492443"/>
                </a:xfrm>
                <a:prstGeom prst="rect">
                  <a:avLst/>
                </a:prstGeom>
                <a:noFill/>
              </p:spPr>
              <p:txBody>
                <a:bodyPr wrap="square" lIns="0" tIns="0" rIns="0" bIns="0" rtlCol="0">
                  <a:spAutoFit/>
                </a:bodyPr>
                <a:lstStyle/>
                <a:p>
                  <a:pPr lvl="0" algn="ctr"/>
                  <a:r>
                    <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Precise control of the territory</a:t>
                  </a:r>
                </a:p>
              </p:txBody>
            </p:sp>
          </p:grpSp>
          <p:grpSp>
            <p:nvGrpSpPr>
              <p:cNvPr id="11" name="Group 10">
                <a:extLst>
                  <a:ext uri="{FF2B5EF4-FFF2-40B4-BE49-F238E27FC236}">
                    <a16:creationId xmlns:a16="http://schemas.microsoft.com/office/drawing/2014/main" id="{FD72C6D7-74E2-4154-9C5E-A8D80E5E7DB3}"/>
                  </a:ext>
                </a:extLst>
              </p:cNvPr>
              <p:cNvGrpSpPr/>
              <p:nvPr/>
            </p:nvGrpSpPr>
            <p:grpSpPr>
              <a:xfrm>
                <a:off x="3470705" y="1451429"/>
                <a:ext cx="2234181" cy="1716986"/>
                <a:chOff x="1408395" y="1451429"/>
                <a:chExt cx="2234181" cy="1716986"/>
              </a:xfrm>
            </p:grpSpPr>
            <p:sp>
              <p:nvSpPr>
                <p:cNvPr id="12" name="Oval 11">
                  <a:extLst>
                    <a:ext uri="{FF2B5EF4-FFF2-40B4-BE49-F238E27FC236}">
                      <a16:creationId xmlns:a16="http://schemas.microsoft.com/office/drawing/2014/main" id="{C09DACF2-E29C-4F65-8B4B-B3FC946BD6C0}"/>
                    </a:ext>
                  </a:extLst>
                </p:cNvPr>
                <p:cNvSpPr/>
                <p:nvPr/>
              </p:nvSpPr>
              <p:spPr>
                <a:xfrm>
                  <a:off x="2068285" y="1451429"/>
                  <a:ext cx="914400" cy="914400"/>
                </a:xfrm>
                <a:prstGeom prst="ellipse">
                  <a:avLst/>
                </a:prstGeom>
                <a:gradFill>
                  <a:gsLst>
                    <a:gs pos="0">
                      <a:schemeClr val="accent3"/>
                    </a:gs>
                    <a:gs pos="100000">
                      <a:schemeClr val="accent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5" name="TextBox 14">
                  <a:extLst>
                    <a:ext uri="{FF2B5EF4-FFF2-40B4-BE49-F238E27FC236}">
                      <a16:creationId xmlns:a16="http://schemas.microsoft.com/office/drawing/2014/main" id="{71B92AE2-55AF-46F1-90F8-0E3D4595FD36}"/>
                    </a:ext>
                  </a:extLst>
                </p:cNvPr>
                <p:cNvSpPr txBox="1"/>
                <p:nvPr/>
              </p:nvSpPr>
              <p:spPr>
                <a:xfrm>
                  <a:off x="1408395" y="2675973"/>
                  <a:ext cx="2234181" cy="492442"/>
                </a:xfrm>
                <a:prstGeom prst="rect">
                  <a:avLst/>
                </a:prstGeom>
                <a:noFill/>
              </p:spPr>
              <p:txBody>
                <a:bodyPr wrap="square" lIns="0" tIns="0" rIns="0" bIns="0" rtlCol="0">
                  <a:spAutoFit/>
                </a:bodyPr>
                <a:lstStyle/>
                <a:p>
                  <a:pPr lvl="0" algn="ctr"/>
                  <a:r>
                    <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Improve process efficiency</a:t>
                  </a:r>
                </a:p>
              </p:txBody>
            </p:sp>
          </p:grpSp>
          <p:grpSp>
            <p:nvGrpSpPr>
              <p:cNvPr id="16" name="Group 15">
                <a:extLst>
                  <a:ext uri="{FF2B5EF4-FFF2-40B4-BE49-F238E27FC236}">
                    <a16:creationId xmlns:a16="http://schemas.microsoft.com/office/drawing/2014/main" id="{0CCF38FD-5B7D-4769-B441-F813617EE3A5}"/>
                  </a:ext>
                </a:extLst>
              </p:cNvPr>
              <p:cNvGrpSpPr/>
              <p:nvPr/>
            </p:nvGrpSpPr>
            <p:grpSpPr>
              <a:xfrm>
                <a:off x="6213184" y="1451429"/>
                <a:ext cx="2234181" cy="1716988"/>
                <a:chOff x="1408395" y="1451429"/>
                <a:chExt cx="2234181" cy="1716988"/>
              </a:xfrm>
            </p:grpSpPr>
            <p:sp>
              <p:nvSpPr>
                <p:cNvPr id="17" name="Oval 16">
                  <a:extLst>
                    <a:ext uri="{FF2B5EF4-FFF2-40B4-BE49-F238E27FC236}">
                      <a16:creationId xmlns:a16="http://schemas.microsoft.com/office/drawing/2014/main" id="{8A493F72-6E4B-4C8A-A3E8-F1C1ABA38EBF}"/>
                    </a:ext>
                  </a:extLst>
                </p:cNvPr>
                <p:cNvSpPr/>
                <p:nvPr/>
              </p:nvSpPr>
              <p:spPr>
                <a:xfrm>
                  <a:off x="2068285" y="1451429"/>
                  <a:ext cx="914400" cy="914400"/>
                </a:xfrm>
                <a:prstGeom prst="ellipse">
                  <a:avLst/>
                </a:prstGeom>
                <a:gradFill>
                  <a:gsLst>
                    <a:gs pos="0">
                      <a:schemeClr val="accent3"/>
                    </a:gs>
                    <a:gs pos="100000">
                      <a:schemeClr val="accent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0" name="TextBox 19">
                  <a:extLst>
                    <a:ext uri="{FF2B5EF4-FFF2-40B4-BE49-F238E27FC236}">
                      <a16:creationId xmlns:a16="http://schemas.microsoft.com/office/drawing/2014/main" id="{2BD19ABC-1FD3-463A-8ADC-6538FF7D8E6C}"/>
                    </a:ext>
                  </a:extLst>
                </p:cNvPr>
                <p:cNvSpPr txBox="1"/>
                <p:nvPr/>
              </p:nvSpPr>
              <p:spPr>
                <a:xfrm>
                  <a:off x="1408395" y="2675974"/>
                  <a:ext cx="2234181" cy="492443"/>
                </a:xfrm>
                <a:prstGeom prst="rect">
                  <a:avLst/>
                </a:prstGeom>
                <a:noFill/>
              </p:spPr>
              <p:txBody>
                <a:bodyPr wrap="square" lIns="0" tIns="0" rIns="0" bIns="0" rtlCol="0">
                  <a:spAutoFit/>
                </a:bodyPr>
                <a:lstStyle/>
                <a:p>
                  <a:pPr algn="ctr"/>
                  <a:r>
                    <a:rPr lang="it-IT" sz="1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Better </a:t>
                  </a:r>
                  <a:r>
                    <a:rPr lang="it-IT" sz="12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waste</a:t>
                  </a:r>
                  <a:r>
                    <a:rPr lang="it-IT" sz="1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it-IT" sz="12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distribution</a:t>
                  </a:r>
                  <a:r>
                    <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p>
              </p:txBody>
            </p:sp>
          </p:grpSp>
          <p:grpSp>
            <p:nvGrpSpPr>
              <p:cNvPr id="21" name="Group 20">
                <a:extLst>
                  <a:ext uri="{FF2B5EF4-FFF2-40B4-BE49-F238E27FC236}">
                    <a16:creationId xmlns:a16="http://schemas.microsoft.com/office/drawing/2014/main" id="{18B30DAF-9300-493B-8442-42B68C82504E}"/>
                  </a:ext>
                </a:extLst>
              </p:cNvPr>
              <p:cNvGrpSpPr/>
              <p:nvPr/>
            </p:nvGrpSpPr>
            <p:grpSpPr>
              <a:xfrm>
                <a:off x="8955663" y="1451429"/>
                <a:ext cx="2234181" cy="1963208"/>
                <a:chOff x="1408395" y="1451429"/>
                <a:chExt cx="2234181" cy="1963208"/>
              </a:xfrm>
            </p:grpSpPr>
            <p:sp>
              <p:nvSpPr>
                <p:cNvPr id="22" name="Oval 21">
                  <a:extLst>
                    <a:ext uri="{FF2B5EF4-FFF2-40B4-BE49-F238E27FC236}">
                      <a16:creationId xmlns:a16="http://schemas.microsoft.com/office/drawing/2014/main" id="{76D01BFC-A347-4D34-911C-33388448234F}"/>
                    </a:ext>
                  </a:extLst>
                </p:cNvPr>
                <p:cNvSpPr/>
                <p:nvPr/>
              </p:nvSpPr>
              <p:spPr>
                <a:xfrm>
                  <a:off x="2068285" y="1451429"/>
                  <a:ext cx="914400" cy="914400"/>
                </a:xfrm>
                <a:prstGeom prst="ellipse">
                  <a:avLst/>
                </a:prstGeom>
                <a:gradFill>
                  <a:gsLst>
                    <a:gs pos="0">
                      <a:schemeClr val="accent3"/>
                    </a:gs>
                    <a:gs pos="100000">
                      <a:schemeClr val="accent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5" name="TextBox 24">
                  <a:extLst>
                    <a:ext uri="{FF2B5EF4-FFF2-40B4-BE49-F238E27FC236}">
                      <a16:creationId xmlns:a16="http://schemas.microsoft.com/office/drawing/2014/main" id="{B2D93E41-6572-470D-B4E4-9E8DC7376C36}"/>
                    </a:ext>
                  </a:extLst>
                </p:cNvPr>
                <p:cNvSpPr txBox="1"/>
                <p:nvPr/>
              </p:nvSpPr>
              <p:spPr>
                <a:xfrm>
                  <a:off x="1408395" y="2675973"/>
                  <a:ext cx="2234181" cy="738664"/>
                </a:xfrm>
                <a:prstGeom prst="rect">
                  <a:avLst/>
                </a:prstGeom>
                <a:noFill/>
              </p:spPr>
              <p:txBody>
                <a:bodyPr wrap="square" lIns="0" tIns="0" rIns="0" bIns="0" rtlCol="0">
                  <a:spAutoFit/>
                </a:bodyPr>
                <a:lstStyle/>
                <a:p>
                  <a:pPr algn="ctr"/>
                  <a:r>
                    <a:rPr lang="it-IT" sz="12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Reduction</a:t>
                  </a:r>
                  <a:r>
                    <a:rPr lang="it-IT" sz="1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 of CO2 </a:t>
                  </a:r>
                  <a:r>
                    <a:rPr lang="it-IT" sz="1200" b="1" dirty="0" err="1">
                      <a:solidFill>
                        <a:schemeClr val="bg1"/>
                      </a:solidFill>
                      <a:latin typeface="Open Sans" panose="020B0606030504020204" pitchFamily="34" charset="0"/>
                      <a:ea typeface="Open Sans" panose="020B0606030504020204" pitchFamily="34" charset="0"/>
                      <a:cs typeface="Open Sans" panose="020B0606030504020204" pitchFamily="34" charset="0"/>
                    </a:rPr>
                    <a:t>emissions</a:t>
                  </a:r>
                  <a:endPar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lvl="0" algn="ctr"/>
                  <a:endPar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grpSp>
        <p:grpSp>
          <p:nvGrpSpPr>
            <p:cNvPr id="27" name="Group 26">
              <a:extLst>
                <a:ext uri="{FF2B5EF4-FFF2-40B4-BE49-F238E27FC236}">
                  <a16:creationId xmlns:a16="http://schemas.microsoft.com/office/drawing/2014/main" id="{714AA722-DE1A-4040-A436-BB4044975C3D}"/>
                </a:ext>
              </a:extLst>
            </p:cNvPr>
            <p:cNvGrpSpPr/>
            <p:nvPr/>
          </p:nvGrpSpPr>
          <p:grpSpPr>
            <a:xfrm>
              <a:off x="728226" y="3815621"/>
              <a:ext cx="10461618" cy="2455650"/>
              <a:chOff x="728226" y="1451429"/>
              <a:chExt cx="10461618" cy="2455650"/>
            </a:xfrm>
          </p:grpSpPr>
          <p:grpSp>
            <p:nvGrpSpPr>
              <p:cNvPr id="28" name="Group 27">
                <a:extLst>
                  <a:ext uri="{FF2B5EF4-FFF2-40B4-BE49-F238E27FC236}">
                    <a16:creationId xmlns:a16="http://schemas.microsoft.com/office/drawing/2014/main" id="{63095F2F-5720-45C6-A0BC-104D55F55EC3}"/>
                  </a:ext>
                </a:extLst>
              </p:cNvPr>
              <p:cNvGrpSpPr/>
              <p:nvPr/>
            </p:nvGrpSpPr>
            <p:grpSpPr>
              <a:xfrm>
                <a:off x="728226" y="1451429"/>
                <a:ext cx="2234181" cy="1470766"/>
                <a:chOff x="1408395" y="1451429"/>
                <a:chExt cx="2234181" cy="1470766"/>
              </a:xfrm>
            </p:grpSpPr>
            <p:sp>
              <p:nvSpPr>
                <p:cNvPr id="44" name="Oval 43">
                  <a:extLst>
                    <a:ext uri="{FF2B5EF4-FFF2-40B4-BE49-F238E27FC236}">
                      <a16:creationId xmlns:a16="http://schemas.microsoft.com/office/drawing/2014/main" id="{748F9A19-DE9A-4B6D-A08F-7EE712E1CDDA}"/>
                    </a:ext>
                  </a:extLst>
                </p:cNvPr>
                <p:cNvSpPr/>
                <p:nvPr/>
              </p:nvSpPr>
              <p:spPr>
                <a:xfrm>
                  <a:off x="2068285" y="1451429"/>
                  <a:ext cx="914400" cy="914400"/>
                </a:xfrm>
                <a:prstGeom prst="ellipse">
                  <a:avLst/>
                </a:prstGeom>
                <a:gradFill>
                  <a:gsLst>
                    <a:gs pos="0">
                      <a:schemeClr val="accent3"/>
                    </a:gs>
                    <a:gs pos="100000">
                      <a:schemeClr val="accent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7" name="TextBox 46">
                  <a:extLst>
                    <a:ext uri="{FF2B5EF4-FFF2-40B4-BE49-F238E27FC236}">
                      <a16:creationId xmlns:a16="http://schemas.microsoft.com/office/drawing/2014/main" id="{51DFD784-F421-4AF7-9A61-7F564F0A018D}"/>
                    </a:ext>
                  </a:extLst>
                </p:cNvPr>
                <p:cNvSpPr txBox="1"/>
                <p:nvPr/>
              </p:nvSpPr>
              <p:spPr>
                <a:xfrm>
                  <a:off x="1408395" y="2675974"/>
                  <a:ext cx="2234181" cy="246221"/>
                </a:xfrm>
                <a:prstGeom prst="rect">
                  <a:avLst/>
                </a:prstGeom>
                <a:noFill/>
              </p:spPr>
              <p:txBody>
                <a:bodyPr wrap="square" lIns="0" tIns="0" rIns="0" bIns="0" rtlCol="0">
                  <a:spAutoFit/>
                </a:bodyPr>
                <a:lstStyle/>
                <a:p>
                  <a:pPr algn="ctr"/>
                  <a:r>
                    <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Cleaner cities</a:t>
                  </a:r>
                </a:p>
              </p:txBody>
            </p:sp>
          </p:grpSp>
          <p:grpSp>
            <p:nvGrpSpPr>
              <p:cNvPr id="29" name="Group 28">
                <a:extLst>
                  <a:ext uri="{FF2B5EF4-FFF2-40B4-BE49-F238E27FC236}">
                    <a16:creationId xmlns:a16="http://schemas.microsoft.com/office/drawing/2014/main" id="{AE07E0DB-D935-4732-BB5F-1B229D7856A0}"/>
                  </a:ext>
                </a:extLst>
              </p:cNvPr>
              <p:cNvGrpSpPr/>
              <p:nvPr/>
            </p:nvGrpSpPr>
            <p:grpSpPr>
              <a:xfrm>
                <a:off x="3470704" y="1451429"/>
                <a:ext cx="2234181" cy="1963208"/>
                <a:chOff x="1408394" y="1451429"/>
                <a:chExt cx="2234181" cy="1963208"/>
              </a:xfrm>
            </p:grpSpPr>
            <p:sp>
              <p:nvSpPr>
                <p:cNvPr id="40" name="Oval 39">
                  <a:extLst>
                    <a:ext uri="{FF2B5EF4-FFF2-40B4-BE49-F238E27FC236}">
                      <a16:creationId xmlns:a16="http://schemas.microsoft.com/office/drawing/2014/main" id="{3C81CA21-2B71-4C96-9FBB-7AEBDDE29234}"/>
                    </a:ext>
                  </a:extLst>
                </p:cNvPr>
                <p:cNvSpPr/>
                <p:nvPr/>
              </p:nvSpPr>
              <p:spPr>
                <a:xfrm>
                  <a:off x="2068285" y="1451429"/>
                  <a:ext cx="914400" cy="914400"/>
                </a:xfrm>
                <a:prstGeom prst="ellipse">
                  <a:avLst/>
                </a:prstGeom>
                <a:gradFill>
                  <a:gsLst>
                    <a:gs pos="0">
                      <a:schemeClr val="accent3"/>
                    </a:gs>
                    <a:gs pos="100000">
                      <a:schemeClr val="accent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3" name="TextBox 42">
                  <a:extLst>
                    <a:ext uri="{FF2B5EF4-FFF2-40B4-BE49-F238E27FC236}">
                      <a16:creationId xmlns:a16="http://schemas.microsoft.com/office/drawing/2014/main" id="{1A70A6EA-F929-4F15-A67E-3F2EDDDEFDD5}"/>
                    </a:ext>
                  </a:extLst>
                </p:cNvPr>
                <p:cNvSpPr txBox="1"/>
                <p:nvPr/>
              </p:nvSpPr>
              <p:spPr>
                <a:xfrm>
                  <a:off x="1408394" y="2675973"/>
                  <a:ext cx="2234181" cy="738664"/>
                </a:xfrm>
                <a:prstGeom prst="rect">
                  <a:avLst/>
                </a:prstGeom>
                <a:noFill/>
              </p:spPr>
              <p:txBody>
                <a:bodyPr wrap="square" lIns="0" tIns="0" rIns="0" bIns="0" rtlCol="0">
                  <a:spAutoFit/>
                </a:bodyPr>
                <a:lstStyle/>
                <a:p>
                  <a:pPr algn="ctr"/>
                  <a:r>
                    <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Emergency response in case of overturning or fire</a:t>
                  </a:r>
                </a:p>
              </p:txBody>
            </p:sp>
          </p:grpSp>
          <p:grpSp>
            <p:nvGrpSpPr>
              <p:cNvPr id="30" name="Group 29">
                <a:extLst>
                  <a:ext uri="{FF2B5EF4-FFF2-40B4-BE49-F238E27FC236}">
                    <a16:creationId xmlns:a16="http://schemas.microsoft.com/office/drawing/2014/main" id="{403B684A-B7C0-40F4-B7EA-3DE207D69F56}"/>
                  </a:ext>
                </a:extLst>
              </p:cNvPr>
              <p:cNvGrpSpPr/>
              <p:nvPr/>
            </p:nvGrpSpPr>
            <p:grpSpPr>
              <a:xfrm>
                <a:off x="6213184" y="1451429"/>
                <a:ext cx="2234181" cy="1716987"/>
                <a:chOff x="1408395" y="1451429"/>
                <a:chExt cx="2234181" cy="1716987"/>
              </a:xfrm>
            </p:grpSpPr>
            <p:sp>
              <p:nvSpPr>
                <p:cNvPr id="36" name="Oval 35">
                  <a:extLst>
                    <a:ext uri="{FF2B5EF4-FFF2-40B4-BE49-F238E27FC236}">
                      <a16:creationId xmlns:a16="http://schemas.microsoft.com/office/drawing/2014/main" id="{DD764B8E-BBFE-4F97-9379-E4834C3B384E}"/>
                    </a:ext>
                  </a:extLst>
                </p:cNvPr>
                <p:cNvSpPr/>
                <p:nvPr/>
              </p:nvSpPr>
              <p:spPr>
                <a:xfrm>
                  <a:off x="2068285" y="1451429"/>
                  <a:ext cx="914400" cy="914400"/>
                </a:xfrm>
                <a:prstGeom prst="ellipse">
                  <a:avLst/>
                </a:prstGeom>
                <a:gradFill>
                  <a:gsLst>
                    <a:gs pos="0">
                      <a:schemeClr val="accent3"/>
                    </a:gs>
                    <a:gs pos="100000">
                      <a:schemeClr val="accent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9" name="TextBox 38">
                  <a:extLst>
                    <a:ext uri="{FF2B5EF4-FFF2-40B4-BE49-F238E27FC236}">
                      <a16:creationId xmlns:a16="http://schemas.microsoft.com/office/drawing/2014/main" id="{EFD9D758-C106-4553-B7ED-A148A721825C}"/>
                    </a:ext>
                  </a:extLst>
                </p:cNvPr>
                <p:cNvSpPr txBox="1"/>
                <p:nvPr/>
              </p:nvSpPr>
              <p:spPr>
                <a:xfrm>
                  <a:off x="1408395" y="2675973"/>
                  <a:ext cx="2234181" cy="492443"/>
                </a:xfrm>
                <a:prstGeom prst="rect">
                  <a:avLst/>
                </a:prstGeom>
                <a:noFill/>
              </p:spPr>
              <p:txBody>
                <a:bodyPr wrap="square" lIns="0" tIns="0" rIns="0" bIns="0" rtlCol="0">
                  <a:spAutoFit/>
                </a:bodyPr>
                <a:lstStyle/>
                <a:p>
                  <a:pPr lvl="0"/>
                  <a:r>
                    <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Immediacy and transparency of data</a:t>
                  </a:r>
                </a:p>
              </p:txBody>
            </p:sp>
          </p:grpSp>
          <p:grpSp>
            <p:nvGrpSpPr>
              <p:cNvPr id="31" name="Group 30">
                <a:extLst>
                  <a:ext uri="{FF2B5EF4-FFF2-40B4-BE49-F238E27FC236}">
                    <a16:creationId xmlns:a16="http://schemas.microsoft.com/office/drawing/2014/main" id="{FBE850E6-5304-451A-A1B9-4B1EB1C6A079}"/>
                  </a:ext>
                </a:extLst>
              </p:cNvPr>
              <p:cNvGrpSpPr/>
              <p:nvPr/>
            </p:nvGrpSpPr>
            <p:grpSpPr>
              <a:xfrm>
                <a:off x="8955663" y="1451429"/>
                <a:ext cx="2234181" cy="2455650"/>
                <a:chOff x="1408395" y="1451429"/>
                <a:chExt cx="2234181" cy="2455650"/>
              </a:xfrm>
            </p:grpSpPr>
            <p:sp>
              <p:nvSpPr>
                <p:cNvPr id="32" name="Oval 31">
                  <a:extLst>
                    <a:ext uri="{FF2B5EF4-FFF2-40B4-BE49-F238E27FC236}">
                      <a16:creationId xmlns:a16="http://schemas.microsoft.com/office/drawing/2014/main" id="{29BAB2AA-3F43-48E6-9648-779E6A4C2770}"/>
                    </a:ext>
                  </a:extLst>
                </p:cNvPr>
                <p:cNvSpPr/>
                <p:nvPr/>
              </p:nvSpPr>
              <p:spPr>
                <a:xfrm>
                  <a:off x="2068285" y="1451429"/>
                  <a:ext cx="914400" cy="914400"/>
                </a:xfrm>
                <a:prstGeom prst="ellipse">
                  <a:avLst/>
                </a:prstGeom>
                <a:gradFill>
                  <a:gsLst>
                    <a:gs pos="0">
                      <a:schemeClr val="accent3"/>
                    </a:gs>
                    <a:gs pos="100000">
                      <a:schemeClr val="accent5"/>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dirty="0"/>
                </a:p>
              </p:txBody>
            </p:sp>
            <p:sp>
              <p:nvSpPr>
                <p:cNvPr id="35" name="TextBox 34">
                  <a:extLst>
                    <a:ext uri="{FF2B5EF4-FFF2-40B4-BE49-F238E27FC236}">
                      <a16:creationId xmlns:a16="http://schemas.microsoft.com/office/drawing/2014/main" id="{0D21DE23-C20D-446B-BA1F-A785A98E9BD5}"/>
                    </a:ext>
                  </a:extLst>
                </p:cNvPr>
                <p:cNvSpPr txBox="1"/>
                <p:nvPr/>
              </p:nvSpPr>
              <p:spPr>
                <a:xfrm>
                  <a:off x="1408395" y="2675973"/>
                  <a:ext cx="2234181" cy="1231106"/>
                </a:xfrm>
                <a:prstGeom prst="rect">
                  <a:avLst/>
                </a:prstGeom>
                <a:noFill/>
              </p:spPr>
              <p:txBody>
                <a:bodyPr wrap="square" lIns="0" tIns="0" rIns="0" bIns="0" rtlCol="0">
                  <a:spAutoFit/>
                </a:bodyPr>
                <a:lstStyle/>
                <a:p>
                  <a:pPr lvl="0" algn="ctr"/>
                  <a:r>
                    <a:rPr lang="en-US" sz="1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Reduction environmental pollution by identifying more convenient routes</a:t>
                  </a:r>
                </a:p>
              </p:txBody>
            </p:sp>
          </p:grpSp>
        </p:grpSp>
      </p:grpSp>
      <p:pic>
        <p:nvPicPr>
          <p:cNvPr id="2" name="Picture 4" descr="Icona Lineare Di Miglioramento Dalla Raccolta Del Profilo Degli ...">
            <a:extLst>
              <a:ext uri="{FF2B5EF4-FFF2-40B4-BE49-F238E27FC236}">
                <a16:creationId xmlns:a16="http://schemas.microsoft.com/office/drawing/2014/main" id="{6C9066DA-43B6-A2F9-E5A3-583D8C2F630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309" t="15278" r="27402" b="31666"/>
          <a:stretch/>
        </p:blipFill>
        <p:spPr bwMode="auto">
          <a:xfrm>
            <a:off x="2753218" y="2101802"/>
            <a:ext cx="309537" cy="38282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Icona Lineare Di Miglioramento Dalla Raccolta Del Profilo Degli ...">
            <a:extLst>
              <a:ext uri="{FF2B5EF4-FFF2-40B4-BE49-F238E27FC236}">
                <a16:creationId xmlns:a16="http://schemas.microsoft.com/office/drawing/2014/main" id="{CC2E9BBB-70BD-67DF-A430-6F762273996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309" t="15278" r="27402" b="31666"/>
          <a:stretch/>
        </p:blipFill>
        <p:spPr bwMode="auto">
          <a:xfrm>
            <a:off x="4799441" y="2101802"/>
            <a:ext cx="309537" cy="382821"/>
          </a:xfrm>
          <a:prstGeom prst="rect">
            <a:avLst/>
          </a:prstGeom>
          <a:noFill/>
          <a:extLst>
            <a:ext uri="{909E8E84-426E-40DD-AFC4-6F175D3DCCD1}">
              <a14:hiddenFill xmlns:a14="http://schemas.microsoft.com/office/drawing/2010/main">
                <a:solidFill>
                  <a:srgbClr val="FFFFFF"/>
                </a:solidFill>
              </a14:hiddenFill>
            </a:ext>
          </a:extLst>
        </p:spPr>
      </p:pic>
      <p:pic>
        <p:nvPicPr>
          <p:cNvPr id="59" name="Picture 4" descr="Icona Lineare Di Miglioramento Dalla Raccolta Del Profilo Degli ...">
            <a:extLst>
              <a:ext uri="{FF2B5EF4-FFF2-40B4-BE49-F238E27FC236}">
                <a16:creationId xmlns:a16="http://schemas.microsoft.com/office/drawing/2014/main" id="{01BA4126-B774-4635-D2D1-BCB84D892C9C}"/>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7309" t="15278" r="27402" b="31666"/>
          <a:stretch/>
        </p:blipFill>
        <p:spPr bwMode="auto">
          <a:xfrm>
            <a:off x="6859277" y="2115129"/>
            <a:ext cx="309537" cy="382821"/>
          </a:xfrm>
          <a:prstGeom prst="rect">
            <a:avLst/>
          </a:prstGeom>
          <a:noFill/>
          <a:extLst>
            <a:ext uri="{909E8E84-426E-40DD-AFC4-6F175D3DCCD1}">
              <a14:hiddenFill xmlns:a14="http://schemas.microsoft.com/office/drawing/2010/main">
                <a:solidFill>
                  <a:srgbClr val="FFFFFF"/>
                </a:solidFill>
              </a14:hiddenFill>
            </a:ext>
          </a:extLst>
        </p:spPr>
      </p:pic>
      <p:pic>
        <p:nvPicPr>
          <p:cNvPr id="60" name="Picture 4" descr="Icona Lineare Di Miglioramento Dalla Raccolta Del Profilo Degli ...">
            <a:extLst>
              <a:ext uri="{FF2B5EF4-FFF2-40B4-BE49-F238E27FC236}">
                <a16:creationId xmlns:a16="http://schemas.microsoft.com/office/drawing/2014/main" id="{E18E728E-4986-64C3-7A22-93A07E42B47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309" t="15278" r="27402" b="31666"/>
          <a:stretch/>
        </p:blipFill>
        <p:spPr bwMode="auto">
          <a:xfrm>
            <a:off x="8923796" y="3866869"/>
            <a:ext cx="309537" cy="382821"/>
          </a:xfrm>
          <a:prstGeom prst="rect">
            <a:avLst/>
          </a:prstGeom>
          <a:noFill/>
          <a:extLst>
            <a:ext uri="{909E8E84-426E-40DD-AFC4-6F175D3DCCD1}">
              <a14:hiddenFill xmlns:a14="http://schemas.microsoft.com/office/drawing/2010/main">
                <a:solidFill>
                  <a:srgbClr val="FFFFFF"/>
                </a:solidFill>
              </a14:hiddenFill>
            </a:ext>
          </a:extLst>
        </p:spPr>
      </p:pic>
      <p:pic>
        <p:nvPicPr>
          <p:cNvPr id="61" name="Picture 4" descr="Icona Lineare Di Miglioramento Dalla Raccolta Del Profilo Degli ...">
            <a:extLst>
              <a:ext uri="{FF2B5EF4-FFF2-40B4-BE49-F238E27FC236}">
                <a16:creationId xmlns:a16="http://schemas.microsoft.com/office/drawing/2014/main" id="{45B9E9DC-8D21-CC13-7ACC-E7E8EC5925B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309" t="15278" r="27402" b="31666"/>
          <a:stretch/>
        </p:blipFill>
        <p:spPr bwMode="auto">
          <a:xfrm>
            <a:off x="6859276" y="3874928"/>
            <a:ext cx="309537" cy="382821"/>
          </a:xfrm>
          <a:prstGeom prst="rect">
            <a:avLst/>
          </a:prstGeom>
          <a:noFill/>
          <a:extLst>
            <a:ext uri="{909E8E84-426E-40DD-AFC4-6F175D3DCCD1}">
              <a14:hiddenFill xmlns:a14="http://schemas.microsoft.com/office/drawing/2010/main">
                <a:solidFill>
                  <a:srgbClr val="FFFFFF"/>
                </a:solidFill>
              </a14:hiddenFill>
            </a:ext>
          </a:extLst>
        </p:spPr>
      </p:pic>
      <p:pic>
        <p:nvPicPr>
          <p:cNvPr id="62" name="Picture 4" descr="Icona Lineare Di Miglioramento Dalla Raccolta Del Profilo Degli ...">
            <a:extLst>
              <a:ext uri="{FF2B5EF4-FFF2-40B4-BE49-F238E27FC236}">
                <a16:creationId xmlns:a16="http://schemas.microsoft.com/office/drawing/2014/main" id="{ACA9E509-41AE-A96B-5EF8-17788655ABD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309" t="15278" r="27402" b="31666"/>
          <a:stretch/>
        </p:blipFill>
        <p:spPr bwMode="auto">
          <a:xfrm>
            <a:off x="4810077" y="3874929"/>
            <a:ext cx="309537" cy="382821"/>
          </a:xfrm>
          <a:prstGeom prst="rect">
            <a:avLst/>
          </a:prstGeom>
          <a:noFill/>
          <a:extLst>
            <a:ext uri="{909E8E84-426E-40DD-AFC4-6F175D3DCCD1}">
              <a14:hiddenFill xmlns:a14="http://schemas.microsoft.com/office/drawing/2010/main">
                <a:solidFill>
                  <a:srgbClr val="FFFFFF"/>
                </a:solidFill>
              </a14:hiddenFill>
            </a:ext>
          </a:extLst>
        </p:spPr>
      </p:pic>
      <p:pic>
        <p:nvPicPr>
          <p:cNvPr id="63" name="Picture 4" descr="Icona Lineare Di Miglioramento Dalla Raccolta Del Profilo Degli ...">
            <a:extLst>
              <a:ext uri="{FF2B5EF4-FFF2-40B4-BE49-F238E27FC236}">
                <a16:creationId xmlns:a16="http://schemas.microsoft.com/office/drawing/2014/main" id="{B7F2AD21-3248-9959-8F48-E2463E140260}"/>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309" t="15278" r="27402" b="31666"/>
          <a:stretch/>
        </p:blipFill>
        <p:spPr bwMode="auto">
          <a:xfrm>
            <a:off x="2748481" y="3866931"/>
            <a:ext cx="309537" cy="382821"/>
          </a:xfrm>
          <a:prstGeom prst="rect">
            <a:avLst/>
          </a:prstGeom>
          <a:noFill/>
          <a:extLst>
            <a:ext uri="{909E8E84-426E-40DD-AFC4-6F175D3DCCD1}">
              <a14:hiddenFill xmlns:a14="http://schemas.microsoft.com/office/drawing/2010/main">
                <a:solidFill>
                  <a:srgbClr val="FFFFFF"/>
                </a:solidFill>
              </a14:hiddenFill>
            </a:ext>
          </a:extLst>
        </p:spPr>
      </p:pic>
      <p:pic>
        <p:nvPicPr>
          <p:cNvPr id="64" name="Picture 4" descr="Icona Lineare Di Miglioramento Dalla Raccolta Del Profilo Degli ...">
            <a:extLst>
              <a:ext uri="{FF2B5EF4-FFF2-40B4-BE49-F238E27FC236}">
                <a16:creationId xmlns:a16="http://schemas.microsoft.com/office/drawing/2014/main" id="{193D60C4-FFCC-D744-2D09-39FF094E0E5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7309" t="15278" r="27402" b="31666"/>
          <a:stretch/>
        </p:blipFill>
        <p:spPr bwMode="auto">
          <a:xfrm>
            <a:off x="8923796" y="2116595"/>
            <a:ext cx="309537" cy="3828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16369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5DA5100-7F9A-42B8-8844-CA7FAECB50C8}"/>
              </a:ext>
            </a:extLst>
          </p:cNvPr>
          <p:cNvSpPr/>
          <p:nvPr/>
        </p:nvSpPr>
        <p:spPr>
          <a:xfrm>
            <a:off x="6096000" y="0"/>
            <a:ext cx="6096001" cy="6858000"/>
          </a:xfrm>
          <a:prstGeom prst="rect">
            <a:avLst/>
          </a:prstGeom>
          <a:gradFill flip="none" rotWithShape="1">
            <a:gsLst>
              <a:gs pos="0">
                <a:schemeClr val="accent3"/>
              </a:gs>
              <a:gs pos="100000">
                <a:schemeClr val="accent5"/>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2FC1BB21-9E3A-4EEE-804D-0A16880AA85F}"/>
              </a:ext>
            </a:extLst>
          </p:cNvPr>
          <p:cNvSpPr/>
          <p:nvPr/>
        </p:nvSpPr>
        <p:spPr>
          <a:xfrm>
            <a:off x="6456973" y="0"/>
            <a:ext cx="5374054" cy="6858000"/>
          </a:xfrm>
          <a:prstGeom prst="rect">
            <a:avLst/>
          </a:prstGeom>
          <a:blipFill dpi="0" rotWithShape="1">
            <a:blip r:embed="rId2"/>
            <a:srcRect/>
            <a:stretch>
              <a:fillRect l="-12000" r="-7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4" name="Group 23">
            <a:extLst>
              <a:ext uri="{FF2B5EF4-FFF2-40B4-BE49-F238E27FC236}">
                <a16:creationId xmlns:a16="http://schemas.microsoft.com/office/drawing/2014/main" id="{1455FE4C-E408-4942-A8D0-DF0819220092}"/>
              </a:ext>
            </a:extLst>
          </p:cNvPr>
          <p:cNvGrpSpPr/>
          <p:nvPr/>
        </p:nvGrpSpPr>
        <p:grpSpPr>
          <a:xfrm>
            <a:off x="126334" y="2294286"/>
            <a:ext cx="5929342" cy="2269429"/>
            <a:chOff x="213418" y="2580752"/>
            <a:chExt cx="5929342" cy="2269429"/>
          </a:xfrm>
        </p:grpSpPr>
        <p:grpSp>
          <p:nvGrpSpPr>
            <p:cNvPr id="16" name="Group 15">
              <a:extLst>
                <a:ext uri="{FF2B5EF4-FFF2-40B4-BE49-F238E27FC236}">
                  <a16:creationId xmlns:a16="http://schemas.microsoft.com/office/drawing/2014/main" id="{CC0095B0-A0AB-4296-A938-FC75371664AD}"/>
                </a:ext>
              </a:extLst>
            </p:cNvPr>
            <p:cNvGrpSpPr/>
            <p:nvPr/>
          </p:nvGrpSpPr>
          <p:grpSpPr>
            <a:xfrm>
              <a:off x="1037666" y="2580752"/>
              <a:ext cx="4280847" cy="1151037"/>
              <a:chOff x="425355" y="1147069"/>
              <a:chExt cx="4280847" cy="1151037"/>
            </a:xfrm>
          </p:grpSpPr>
          <p:sp>
            <p:nvSpPr>
              <p:cNvPr id="5" name="TextBox 4">
                <a:extLst>
                  <a:ext uri="{FF2B5EF4-FFF2-40B4-BE49-F238E27FC236}">
                    <a16:creationId xmlns:a16="http://schemas.microsoft.com/office/drawing/2014/main" id="{BE15FDC6-2580-4910-98CE-8DC6F4E4711C}"/>
                  </a:ext>
                </a:extLst>
              </p:cNvPr>
              <p:cNvSpPr txBox="1"/>
              <p:nvPr/>
            </p:nvSpPr>
            <p:spPr>
              <a:xfrm>
                <a:off x="425355" y="1147069"/>
                <a:ext cx="4280847" cy="923330"/>
              </a:xfrm>
              <a:prstGeom prst="rect">
                <a:avLst/>
              </a:prstGeom>
              <a:noFill/>
            </p:spPr>
            <p:txBody>
              <a:bodyPr wrap="square" rtlCol="0">
                <a:spAutoFit/>
              </a:bodyPr>
              <a:lstStyle/>
              <a:p>
                <a:r>
                  <a:rPr lang="en-US" sz="5400" dirty="0">
                    <a:solidFill>
                      <a:schemeClr val="tx2"/>
                    </a:solidFill>
                    <a:latin typeface="Open Sans SemiBold" panose="020B0706030804020204" pitchFamily="34" charset="0"/>
                    <a:ea typeface="Open Sans SemiBold" panose="020B0706030804020204" pitchFamily="34" charset="0"/>
                    <a:cs typeface="Open Sans SemiBold" panose="020B0706030804020204" pitchFamily="34" charset="0"/>
                  </a:rPr>
                  <a:t>Thank you</a:t>
                </a:r>
              </a:p>
            </p:txBody>
          </p:sp>
          <p:grpSp>
            <p:nvGrpSpPr>
              <p:cNvPr id="6" name="Group 5">
                <a:extLst>
                  <a:ext uri="{FF2B5EF4-FFF2-40B4-BE49-F238E27FC236}">
                    <a16:creationId xmlns:a16="http://schemas.microsoft.com/office/drawing/2014/main" id="{A9D2592F-9875-4613-A699-A7A72ACCEB7B}"/>
                  </a:ext>
                </a:extLst>
              </p:cNvPr>
              <p:cNvGrpSpPr/>
              <p:nvPr/>
            </p:nvGrpSpPr>
            <p:grpSpPr>
              <a:xfrm>
                <a:off x="1956870" y="2206666"/>
                <a:ext cx="1217817" cy="91440"/>
                <a:chOff x="5427183" y="111278"/>
                <a:chExt cx="1217817" cy="91440"/>
              </a:xfrm>
            </p:grpSpPr>
            <p:sp>
              <p:nvSpPr>
                <p:cNvPr id="7" name="Rectangle 6">
                  <a:extLst>
                    <a:ext uri="{FF2B5EF4-FFF2-40B4-BE49-F238E27FC236}">
                      <a16:creationId xmlns:a16="http://schemas.microsoft.com/office/drawing/2014/main" id="{DE5EB5AC-2F6B-497A-806A-E37FAC458990}"/>
                    </a:ext>
                  </a:extLst>
                </p:cNvPr>
                <p:cNvSpPr/>
                <p:nvPr/>
              </p:nvSpPr>
              <p:spPr>
                <a:xfrm flipV="1">
                  <a:off x="5427183" y="111278"/>
                  <a:ext cx="91440" cy="914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8" name="Rectangle 7">
                  <a:extLst>
                    <a:ext uri="{FF2B5EF4-FFF2-40B4-BE49-F238E27FC236}">
                      <a16:creationId xmlns:a16="http://schemas.microsoft.com/office/drawing/2014/main" id="{B0ADB5CC-1C0E-461F-A23D-0B910FB9D9C9}"/>
                    </a:ext>
                  </a:extLst>
                </p:cNvPr>
                <p:cNvSpPr/>
                <p:nvPr/>
              </p:nvSpPr>
              <p:spPr>
                <a:xfrm flipV="1">
                  <a:off x="5588094" y="111278"/>
                  <a:ext cx="9144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9" name="Rectangle 8">
                  <a:extLst>
                    <a:ext uri="{FF2B5EF4-FFF2-40B4-BE49-F238E27FC236}">
                      <a16:creationId xmlns:a16="http://schemas.microsoft.com/office/drawing/2014/main" id="{B7AD510E-DA45-4F2B-947E-80EBA4CE3439}"/>
                    </a:ext>
                  </a:extLst>
                </p:cNvPr>
                <p:cNvSpPr/>
                <p:nvPr/>
              </p:nvSpPr>
              <p:spPr>
                <a:xfrm flipV="1">
                  <a:off x="5749005" y="111278"/>
                  <a:ext cx="91440" cy="9144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0" name="Rectangle 9">
                  <a:extLst>
                    <a:ext uri="{FF2B5EF4-FFF2-40B4-BE49-F238E27FC236}">
                      <a16:creationId xmlns:a16="http://schemas.microsoft.com/office/drawing/2014/main" id="{9E13B214-F3E4-40B4-975C-4D249C96D52D}"/>
                    </a:ext>
                  </a:extLst>
                </p:cNvPr>
                <p:cNvSpPr/>
                <p:nvPr/>
              </p:nvSpPr>
              <p:spPr>
                <a:xfrm flipV="1">
                  <a:off x="5909916" y="111278"/>
                  <a:ext cx="91440" cy="914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1" name="Rectangle 10">
                  <a:extLst>
                    <a:ext uri="{FF2B5EF4-FFF2-40B4-BE49-F238E27FC236}">
                      <a16:creationId xmlns:a16="http://schemas.microsoft.com/office/drawing/2014/main" id="{AF205948-52B5-41C8-B53E-4613E47AB726}"/>
                    </a:ext>
                  </a:extLst>
                </p:cNvPr>
                <p:cNvSpPr/>
                <p:nvPr/>
              </p:nvSpPr>
              <p:spPr>
                <a:xfrm flipV="1">
                  <a:off x="6070827" y="111278"/>
                  <a:ext cx="91440" cy="914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2" name="Rectangle 11">
                  <a:extLst>
                    <a:ext uri="{FF2B5EF4-FFF2-40B4-BE49-F238E27FC236}">
                      <a16:creationId xmlns:a16="http://schemas.microsoft.com/office/drawing/2014/main" id="{FE7CA5EE-38D9-49C6-967D-FFFC2200A5D4}"/>
                    </a:ext>
                  </a:extLst>
                </p:cNvPr>
                <p:cNvSpPr/>
                <p:nvPr/>
              </p:nvSpPr>
              <p:spPr>
                <a:xfrm flipV="1">
                  <a:off x="6231738" y="111278"/>
                  <a:ext cx="91440" cy="91440"/>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3" name="Rectangle 12">
                  <a:extLst>
                    <a:ext uri="{FF2B5EF4-FFF2-40B4-BE49-F238E27FC236}">
                      <a16:creationId xmlns:a16="http://schemas.microsoft.com/office/drawing/2014/main" id="{CC440D6B-AAE1-45D8-8C34-1E8FD198BB47}"/>
                    </a:ext>
                  </a:extLst>
                </p:cNvPr>
                <p:cNvSpPr/>
                <p:nvPr/>
              </p:nvSpPr>
              <p:spPr>
                <a:xfrm flipV="1">
                  <a:off x="6392649" y="111278"/>
                  <a:ext cx="91440" cy="91440"/>
                </a:xfrm>
                <a:prstGeom prst="rect">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14" name="Rectangle 13">
                  <a:extLst>
                    <a:ext uri="{FF2B5EF4-FFF2-40B4-BE49-F238E27FC236}">
                      <a16:creationId xmlns:a16="http://schemas.microsoft.com/office/drawing/2014/main" id="{0A178127-4044-4E63-9B80-F4337F09C38D}"/>
                    </a:ext>
                  </a:extLst>
                </p:cNvPr>
                <p:cNvSpPr/>
                <p:nvPr/>
              </p:nvSpPr>
              <p:spPr>
                <a:xfrm flipV="1">
                  <a:off x="6553560" y="111278"/>
                  <a:ext cx="91440" cy="9144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grpSp>
        </p:grpSp>
        <p:grpSp>
          <p:nvGrpSpPr>
            <p:cNvPr id="23" name="Group 22">
              <a:extLst>
                <a:ext uri="{FF2B5EF4-FFF2-40B4-BE49-F238E27FC236}">
                  <a16:creationId xmlns:a16="http://schemas.microsoft.com/office/drawing/2014/main" id="{4C14542D-4FEF-4C02-910A-A74CA41BE7F9}"/>
                </a:ext>
              </a:extLst>
            </p:cNvPr>
            <p:cNvGrpSpPr/>
            <p:nvPr/>
          </p:nvGrpSpPr>
          <p:grpSpPr>
            <a:xfrm>
              <a:off x="213418" y="4250017"/>
              <a:ext cx="5929342" cy="600164"/>
              <a:chOff x="213418" y="4250017"/>
              <a:chExt cx="5929342" cy="600164"/>
            </a:xfrm>
          </p:grpSpPr>
          <p:sp>
            <p:nvSpPr>
              <p:cNvPr id="17" name="TextBox 16">
                <a:extLst>
                  <a:ext uri="{FF2B5EF4-FFF2-40B4-BE49-F238E27FC236}">
                    <a16:creationId xmlns:a16="http://schemas.microsoft.com/office/drawing/2014/main" id="{2BFCE817-188F-479E-A9E7-0EA457947FB3}"/>
                  </a:ext>
                </a:extLst>
              </p:cNvPr>
              <p:cNvSpPr txBox="1"/>
              <p:nvPr/>
            </p:nvSpPr>
            <p:spPr>
              <a:xfrm>
                <a:off x="213418" y="4250017"/>
                <a:ext cx="1746914" cy="338554"/>
              </a:xfrm>
              <a:prstGeom prst="rect">
                <a:avLst/>
              </a:prstGeom>
              <a:noFill/>
            </p:spPr>
            <p:txBody>
              <a:bodyPr wrap="square" rtlCol="0">
                <a:spAutoFit/>
              </a:bodyPr>
              <a:lstStyle/>
              <a:p>
                <a:pPr algn="ctr"/>
                <a:r>
                  <a:rPr lang="en-US" sz="1600" dirty="0">
                    <a:latin typeface="Open Sans SemiBold" panose="020B0706030804020204" pitchFamily="34" charset="0"/>
                    <a:ea typeface="Open Sans SemiBold" panose="020B0706030804020204" pitchFamily="34" charset="0"/>
                    <a:cs typeface="Open Sans SemiBold" panose="020B0706030804020204" pitchFamily="34" charset="0"/>
                  </a:rPr>
                  <a:t>Address</a:t>
                </a:r>
              </a:p>
            </p:txBody>
          </p:sp>
          <p:sp>
            <p:nvSpPr>
              <p:cNvPr id="18" name="TextBox 17">
                <a:extLst>
                  <a:ext uri="{FF2B5EF4-FFF2-40B4-BE49-F238E27FC236}">
                    <a16:creationId xmlns:a16="http://schemas.microsoft.com/office/drawing/2014/main" id="{B40E3993-62A9-4172-9CFB-36A223F6C2F4}"/>
                  </a:ext>
                </a:extLst>
              </p:cNvPr>
              <p:cNvSpPr txBox="1"/>
              <p:nvPr/>
            </p:nvSpPr>
            <p:spPr>
              <a:xfrm>
                <a:off x="213418" y="4588571"/>
                <a:ext cx="1746914" cy="261610"/>
              </a:xfrm>
              <a:prstGeom prst="rect">
                <a:avLst/>
              </a:prstGeom>
              <a:noFill/>
            </p:spPr>
            <p:txBody>
              <a:bodyPr wrap="square" rtlCol="0">
                <a:spAutoFit/>
              </a:bodyPr>
              <a:lstStyle/>
              <a:p>
                <a:pPr algn="ctr"/>
                <a:r>
                  <a:rPr lang="en-US" sz="1100" dirty="0">
                    <a:latin typeface="Open Sans Light" panose="020B0306030504020204" pitchFamily="34" charset="0"/>
                    <a:ea typeface="Open Sans Light" panose="020B0306030504020204" pitchFamily="34" charset="0"/>
                    <a:cs typeface="Open Sans Light" panose="020B0306030504020204" pitchFamily="34" charset="0"/>
                  </a:rPr>
                  <a:t>Address of the company</a:t>
                </a:r>
              </a:p>
            </p:txBody>
          </p:sp>
          <p:sp>
            <p:nvSpPr>
              <p:cNvPr id="19" name="TextBox 18">
                <a:extLst>
                  <a:ext uri="{FF2B5EF4-FFF2-40B4-BE49-F238E27FC236}">
                    <a16:creationId xmlns:a16="http://schemas.microsoft.com/office/drawing/2014/main" id="{BBE4F284-E4B0-4EB2-BF1A-8A038EFD6AD3}"/>
                  </a:ext>
                </a:extLst>
              </p:cNvPr>
              <p:cNvSpPr txBox="1"/>
              <p:nvPr/>
            </p:nvSpPr>
            <p:spPr>
              <a:xfrm>
                <a:off x="2304632" y="4250017"/>
                <a:ext cx="1746914" cy="338554"/>
              </a:xfrm>
              <a:prstGeom prst="rect">
                <a:avLst/>
              </a:prstGeom>
              <a:noFill/>
            </p:spPr>
            <p:txBody>
              <a:bodyPr wrap="square" rtlCol="0">
                <a:spAutoFit/>
              </a:bodyPr>
              <a:lstStyle/>
              <a:p>
                <a:pPr algn="ctr"/>
                <a:r>
                  <a:rPr lang="en-US" sz="1600" dirty="0">
                    <a:latin typeface="Open Sans SemiBold" panose="020B0706030804020204" pitchFamily="34" charset="0"/>
                    <a:ea typeface="Open Sans SemiBold" panose="020B0706030804020204" pitchFamily="34" charset="0"/>
                    <a:cs typeface="Open Sans SemiBold" panose="020B0706030804020204" pitchFamily="34" charset="0"/>
                  </a:rPr>
                  <a:t>Email Id</a:t>
                </a:r>
              </a:p>
            </p:txBody>
          </p:sp>
          <p:sp>
            <p:nvSpPr>
              <p:cNvPr id="20" name="TextBox 19">
                <a:extLst>
                  <a:ext uri="{FF2B5EF4-FFF2-40B4-BE49-F238E27FC236}">
                    <a16:creationId xmlns:a16="http://schemas.microsoft.com/office/drawing/2014/main" id="{88473E14-3C85-4702-8FE9-36397D2D11B7}"/>
                  </a:ext>
                </a:extLst>
              </p:cNvPr>
              <p:cNvSpPr txBox="1"/>
              <p:nvPr/>
            </p:nvSpPr>
            <p:spPr>
              <a:xfrm>
                <a:off x="2304632" y="4588571"/>
                <a:ext cx="1746914" cy="261610"/>
              </a:xfrm>
              <a:prstGeom prst="rect">
                <a:avLst/>
              </a:prstGeom>
              <a:noFill/>
            </p:spPr>
            <p:txBody>
              <a:bodyPr wrap="square" rtlCol="0">
                <a:spAutoFit/>
              </a:bodyPr>
              <a:lstStyle/>
              <a:p>
                <a:pPr algn="ctr"/>
                <a:r>
                  <a:rPr lang="en-US" sz="1100" dirty="0">
                    <a:latin typeface="Open Sans Light" panose="020B0306030504020204" pitchFamily="34" charset="0"/>
                    <a:ea typeface="Open Sans Light" panose="020B0306030504020204" pitchFamily="34" charset="0"/>
                    <a:cs typeface="Open Sans Light" panose="020B0306030504020204" pitchFamily="34" charset="0"/>
                  </a:rPr>
                  <a:t>Company@email.com</a:t>
                </a:r>
              </a:p>
            </p:txBody>
          </p:sp>
          <p:sp>
            <p:nvSpPr>
              <p:cNvPr id="21" name="TextBox 20">
                <a:extLst>
                  <a:ext uri="{FF2B5EF4-FFF2-40B4-BE49-F238E27FC236}">
                    <a16:creationId xmlns:a16="http://schemas.microsoft.com/office/drawing/2014/main" id="{D0170962-3334-440C-B14A-E1CD053BE8AE}"/>
                  </a:ext>
                </a:extLst>
              </p:cNvPr>
              <p:cNvSpPr txBox="1"/>
              <p:nvPr/>
            </p:nvSpPr>
            <p:spPr>
              <a:xfrm>
                <a:off x="4395846" y="4250017"/>
                <a:ext cx="1746914" cy="338554"/>
              </a:xfrm>
              <a:prstGeom prst="rect">
                <a:avLst/>
              </a:prstGeom>
              <a:noFill/>
            </p:spPr>
            <p:txBody>
              <a:bodyPr wrap="square" rtlCol="0">
                <a:spAutoFit/>
              </a:bodyPr>
              <a:lstStyle/>
              <a:p>
                <a:pPr algn="ctr"/>
                <a:r>
                  <a:rPr lang="en-US" sz="1600" dirty="0">
                    <a:latin typeface="Open Sans SemiBold" panose="020B0706030804020204" pitchFamily="34" charset="0"/>
                    <a:ea typeface="Open Sans SemiBold" panose="020B0706030804020204" pitchFamily="34" charset="0"/>
                    <a:cs typeface="Open Sans SemiBold" panose="020B0706030804020204" pitchFamily="34" charset="0"/>
                  </a:rPr>
                  <a:t>Contact no</a:t>
                </a:r>
              </a:p>
            </p:txBody>
          </p:sp>
          <p:sp>
            <p:nvSpPr>
              <p:cNvPr id="22" name="TextBox 21">
                <a:extLst>
                  <a:ext uri="{FF2B5EF4-FFF2-40B4-BE49-F238E27FC236}">
                    <a16:creationId xmlns:a16="http://schemas.microsoft.com/office/drawing/2014/main" id="{B7A5C636-505F-433C-A3DF-16CBCF82374F}"/>
                  </a:ext>
                </a:extLst>
              </p:cNvPr>
              <p:cNvSpPr txBox="1"/>
              <p:nvPr/>
            </p:nvSpPr>
            <p:spPr>
              <a:xfrm>
                <a:off x="4395846" y="4588571"/>
                <a:ext cx="1746914" cy="261610"/>
              </a:xfrm>
              <a:prstGeom prst="rect">
                <a:avLst/>
              </a:prstGeom>
              <a:noFill/>
            </p:spPr>
            <p:txBody>
              <a:bodyPr wrap="square" rtlCol="0">
                <a:spAutoFit/>
              </a:bodyPr>
              <a:lstStyle/>
              <a:p>
                <a:pPr algn="ctr"/>
                <a:r>
                  <a:rPr lang="en-US" sz="1100" dirty="0">
                    <a:latin typeface="Open Sans Light" panose="020B0306030504020204" pitchFamily="34" charset="0"/>
                    <a:ea typeface="Open Sans Light" panose="020B0306030504020204" pitchFamily="34" charset="0"/>
                    <a:cs typeface="Open Sans Light" panose="020B0306030504020204" pitchFamily="34" charset="0"/>
                  </a:rPr>
                  <a:t>123467894</a:t>
                </a:r>
              </a:p>
            </p:txBody>
          </p:sp>
        </p:grpSp>
      </p:grpSp>
      <p:pic>
        <p:nvPicPr>
          <p:cNvPr id="1028" name="Picture 4" descr="Ecco come il clima cambierà le città del futuro! - blueplanetheart.it">
            <a:extLst>
              <a:ext uri="{FF2B5EF4-FFF2-40B4-BE49-F238E27FC236}">
                <a16:creationId xmlns:a16="http://schemas.microsoft.com/office/drawing/2014/main" id="{D96D7057-7C46-D0BA-701A-BA3E6678196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984" t="3320" r="29150" b="-3320"/>
          <a:stretch/>
        </p:blipFill>
        <p:spPr bwMode="auto">
          <a:xfrm>
            <a:off x="6456973" y="0"/>
            <a:ext cx="5374054" cy="70877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1099100"/>
      </p:ext>
    </p:extLst>
  </p:cSld>
  <p:clrMapOvr>
    <a:masterClrMapping/>
  </p:clrMapOvr>
</p:sld>
</file>

<file path=ppt/theme/theme1.xml><?xml version="1.0" encoding="utf-8"?>
<a:theme xmlns:a="http://schemas.openxmlformats.org/drawingml/2006/main" name="Office Theme">
  <a:themeElements>
    <a:clrScheme name="kavi 4">
      <a:dk1>
        <a:sysClr val="windowText" lastClr="000000"/>
      </a:dk1>
      <a:lt1>
        <a:sysClr val="window" lastClr="FFFFFF"/>
      </a:lt1>
      <a:dk2>
        <a:srgbClr val="000000"/>
      </a:dk2>
      <a:lt2>
        <a:srgbClr val="FFFFFF"/>
      </a:lt2>
      <a:accent1>
        <a:srgbClr val="CD1305"/>
      </a:accent1>
      <a:accent2>
        <a:srgbClr val="FE1A1A"/>
      </a:accent2>
      <a:accent3>
        <a:srgbClr val="FD4513"/>
      </a:accent3>
      <a:accent4>
        <a:srgbClr val="FC4646"/>
      </a:accent4>
      <a:accent5>
        <a:srgbClr val="FD7963"/>
      </a:accent5>
      <a:accent6>
        <a:srgbClr val="FB7171"/>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333</TotalTime>
  <Words>396</Words>
  <Application>Microsoft Office PowerPoint</Application>
  <PresentationFormat>Widescreen</PresentationFormat>
  <Paragraphs>60</Paragraphs>
  <Slides>7</Slides>
  <Notes>0</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7</vt:i4>
      </vt:variant>
    </vt:vector>
  </HeadingPairs>
  <TitlesOfParts>
    <vt:vector size="14" baseType="lpstr">
      <vt:lpstr>Arial</vt:lpstr>
      <vt:lpstr>Calibri</vt:lpstr>
      <vt:lpstr>Calibri Light</vt:lpstr>
      <vt:lpstr>Open Sans</vt:lpstr>
      <vt:lpstr>Open Sans Light</vt:lpstr>
      <vt:lpstr>Open Sans SemiBold</vt:lpstr>
      <vt:lpstr>Office Theme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Kavitha</dc:creator>
  <cp:lastModifiedBy>ALESSIA SAPORITA</cp:lastModifiedBy>
  <cp:revision>12</cp:revision>
  <dcterms:created xsi:type="dcterms:W3CDTF">2020-10-28T10:49:15Z</dcterms:created>
  <dcterms:modified xsi:type="dcterms:W3CDTF">2023-03-07T16:54:46Z</dcterms:modified>
</cp:coreProperties>
</file>